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315" r:id="rId10"/>
    <p:sldId id="271" r:id="rId11"/>
    <p:sldId id="272" r:id="rId12"/>
    <p:sldId id="273" r:id="rId13"/>
    <p:sldId id="274" r:id="rId14"/>
    <p:sldId id="277" r:id="rId15"/>
    <p:sldId id="279" r:id="rId16"/>
    <p:sldId id="280" r:id="rId17"/>
    <p:sldId id="284" r:id="rId18"/>
    <p:sldId id="286" r:id="rId19"/>
    <p:sldId id="290" r:id="rId20"/>
    <p:sldId id="287" r:id="rId21"/>
    <p:sldId id="289" r:id="rId22"/>
    <p:sldId id="288" r:id="rId23"/>
    <p:sldId id="291" r:id="rId24"/>
    <p:sldId id="292" r:id="rId25"/>
    <p:sldId id="295" r:id="rId26"/>
    <p:sldId id="296" r:id="rId27"/>
    <p:sldId id="297" r:id="rId28"/>
    <p:sldId id="300" r:id="rId29"/>
    <p:sldId id="302" r:id="rId30"/>
    <p:sldId id="305" r:id="rId31"/>
    <p:sldId id="308" r:id="rId32"/>
    <p:sldId id="307" r:id="rId33"/>
    <p:sldId id="309" r:id="rId34"/>
    <p:sldId id="310" r:id="rId35"/>
    <p:sldId id="311" r:id="rId36"/>
    <p:sldId id="312" r:id="rId37"/>
    <p:sldId id="258" r:id="rId38"/>
    <p:sldId id="281" r:id="rId39"/>
    <p:sldId id="269" r:id="rId40"/>
    <p:sldId id="270" r:id="rId41"/>
    <p:sldId id="282" r:id="rId42"/>
    <p:sldId id="283" r:id="rId43"/>
    <p:sldId id="298" r:id="rId44"/>
    <p:sldId id="294" r:id="rId45"/>
    <p:sldId id="299" r:id="rId46"/>
    <p:sldId id="301" r:id="rId47"/>
    <p:sldId id="293" r:id="rId48"/>
    <p:sldId id="313" r:id="rId49"/>
    <p:sldId id="31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Tanulmányi és sport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versenyek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2019-2020.tanév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18" y="2628897"/>
            <a:ext cx="1956749" cy="26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Országos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Hon-és népismeret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levelezőverseny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3. helyezettek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Szász Dorottya, Szügyi </a:t>
            </a:r>
            <a:r>
              <a:rPr lang="hu-HU" sz="14400" b="1" dirty="0" smtClean="0">
                <a:solidFill>
                  <a:srgbClr val="00B050"/>
                </a:solidFill>
              </a:rPr>
              <a:t>Boglárka 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 </a:t>
            </a:r>
            <a:r>
              <a:rPr lang="hu-HU" sz="14400" b="1" dirty="0">
                <a:solidFill>
                  <a:srgbClr val="00B050"/>
                </a:solidFill>
              </a:rPr>
              <a:t>Vásárhelyi- Varga Dalma </a:t>
            </a:r>
            <a:r>
              <a:rPr lang="hu-HU" sz="14400" b="1" dirty="0" smtClean="0">
                <a:solidFill>
                  <a:srgbClr val="00B050"/>
                </a:solidFill>
              </a:rPr>
              <a:t>5.a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Herédiné Szűcs Ildikó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47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TEki-totó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Országos Matematikai tanulmányi versenyen</a:t>
            </a:r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ezüst fokozatot szerzett</a:t>
            </a:r>
          </a:p>
          <a:p>
            <a:pPr marL="0" indent="0" algn="ctr">
              <a:buNone/>
            </a:pPr>
            <a:r>
              <a:rPr lang="hu-HU" sz="14400" b="1" dirty="0" err="1">
                <a:solidFill>
                  <a:srgbClr val="00B050"/>
                </a:solidFill>
              </a:rPr>
              <a:t>Unghváry</a:t>
            </a:r>
            <a:r>
              <a:rPr lang="hu-HU" sz="14400" b="1" dirty="0">
                <a:solidFill>
                  <a:srgbClr val="00B050"/>
                </a:solidFill>
              </a:rPr>
              <a:t> Blanka </a:t>
            </a:r>
            <a:endParaRPr lang="hu-HU" sz="1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3.a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Teleki Zsuzsanna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62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„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</a:rPr>
              <a:t>30 </a:t>
            </a:r>
            <a:r>
              <a:rPr lang="fi-FI" sz="4000" dirty="0">
                <a:solidFill>
                  <a:schemeClr val="accent5">
                    <a:lumMod val="75000"/>
                  </a:schemeClr>
                </a:solidFill>
              </a:rPr>
              <a:t>éves a Szegedi Vadaspark” - állatok világnapja országos rajzpályázat -felső tagozatos kategória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3. helyezett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Damján Viktória 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Szekeresné </a:t>
            </a:r>
            <a:r>
              <a:rPr lang="hu-HU" sz="9600" dirty="0"/>
              <a:t>Véber Noémi 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39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</a:rPr>
              <a:t>Agrárminisztérium Természetmegőrzési Főosztálya – „A természet ajándékai” országos rajzpályázata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2. helyezett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Simon Viktória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Szekeresné </a:t>
            </a:r>
            <a:r>
              <a:rPr lang="hu-HU" sz="9600" dirty="0"/>
              <a:t>Véber Noémi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3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XVI. Országos Koncz János Hegedűverseny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országos döntőbe jutottak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hu-H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800" b="1" dirty="0" smtClean="0">
                <a:solidFill>
                  <a:srgbClr val="00B050"/>
                </a:solidFill>
              </a:rPr>
              <a:t>Somorjai Bende Ágost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8</a:t>
            </a:r>
            <a:r>
              <a:rPr lang="hu-HU" sz="2800" b="1" dirty="0" smtClean="0">
                <a:solidFill>
                  <a:srgbClr val="00B050"/>
                </a:solidFill>
              </a:rPr>
              <a:t>.a 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Felkészítő tanár: Soós-</a:t>
            </a:r>
            <a:r>
              <a:rPr lang="hu-HU" sz="2000" dirty="0" err="1" smtClean="0">
                <a:solidFill>
                  <a:schemeClr val="tx1"/>
                </a:solidFill>
              </a:rPr>
              <a:t>Kirnyák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Melinda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algn="ctr"/>
            <a:endParaRPr lang="hu-H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B050"/>
                </a:solidFill>
              </a:rPr>
              <a:t>Simon Viktória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7</a:t>
            </a:r>
            <a:r>
              <a:rPr lang="hu-HU" sz="2800" b="1" dirty="0" smtClean="0">
                <a:solidFill>
                  <a:srgbClr val="00B050"/>
                </a:solidFill>
              </a:rPr>
              <a:t>.a</a:t>
            </a:r>
          </a:p>
          <a:p>
            <a:pPr marL="0" indent="0" algn="ct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r>
              <a:rPr lang="hu-HU" sz="2000" dirty="0">
                <a:solidFill>
                  <a:prstClr val="black"/>
                </a:solidFill>
              </a:rPr>
              <a:t>Felkészítő </a:t>
            </a:r>
            <a:r>
              <a:rPr lang="hu-HU" sz="2000" dirty="0" smtClean="0">
                <a:solidFill>
                  <a:prstClr val="black"/>
                </a:solidFill>
              </a:rPr>
              <a:t>tanár: Soós-</a:t>
            </a:r>
            <a:r>
              <a:rPr lang="hu-HU" sz="2000" dirty="0" err="1" smtClean="0">
                <a:solidFill>
                  <a:prstClr val="black"/>
                </a:solidFill>
              </a:rPr>
              <a:t>Kirnyák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>
                <a:solidFill>
                  <a:prstClr val="black"/>
                </a:solidFill>
              </a:rPr>
              <a:t>Melinda </a:t>
            </a:r>
          </a:p>
          <a:p>
            <a:pPr marL="0" lvl="0" indent="0" algn="r">
              <a:buClr>
                <a:srgbClr val="83992A"/>
              </a:buClr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6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Tudásbajnokság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(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matek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Bendegúz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Akadémia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Sipos Ádám 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3.e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Sajgó </a:t>
            </a:r>
            <a:r>
              <a:rPr lang="hu-HU" sz="9600" dirty="0"/>
              <a:t>Erzsébet, Nagy Zsuzsanna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9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„Vigyázz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, kész, pénz!" K&amp;H Bank pénzügyi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vetélkedő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5.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Nagy Izabella, Hajnal Ádám, Harmath Levente, Müller Dávid, </a:t>
            </a:r>
            <a:r>
              <a:rPr lang="hu-HU" sz="12800" b="1" dirty="0" err="1">
                <a:solidFill>
                  <a:srgbClr val="00B050"/>
                </a:solidFill>
              </a:rPr>
              <a:t>Lehotai</a:t>
            </a:r>
            <a:r>
              <a:rPr lang="hu-HU" sz="12800" b="1" dirty="0">
                <a:solidFill>
                  <a:srgbClr val="00B050"/>
                </a:solidFill>
              </a:rPr>
              <a:t> Marcell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4.b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Nyulászné</a:t>
            </a:r>
            <a:r>
              <a:rPr lang="hu-HU" sz="9600" dirty="0" smtClean="0"/>
              <a:t> </a:t>
            </a:r>
            <a:r>
              <a:rPr lang="hu-HU" sz="9600" dirty="0"/>
              <a:t>Köböl Noémi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3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Megyei alsós népdaléneklési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megyei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chemeClr val="tx1"/>
                </a:solidFill>
              </a:rPr>
              <a:t>3. helyezett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00B050"/>
                </a:solidFill>
              </a:rPr>
              <a:t>Kapuvári </a:t>
            </a:r>
            <a:r>
              <a:rPr lang="hu-HU" sz="3200" b="1" dirty="0" smtClean="0">
                <a:solidFill>
                  <a:srgbClr val="00B050"/>
                </a:solidFill>
              </a:rPr>
              <a:t>Eszter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2</a:t>
            </a:r>
            <a:r>
              <a:rPr lang="hu-HU" sz="2800" b="1" dirty="0" smtClean="0">
                <a:solidFill>
                  <a:srgbClr val="00B050"/>
                </a:solidFill>
              </a:rPr>
              <a:t>.a 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Felkészítő tanára: </a:t>
            </a:r>
            <a:r>
              <a:rPr lang="hu-HU" sz="2000" dirty="0" err="1" smtClean="0">
                <a:solidFill>
                  <a:schemeClr val="tx1"/>
                </a:solidFill>
              </a:rPr>
              <a:t>Berényiné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Ale</a:t>
            </a:r>
            <a:r>
              <a:rPr lang="hu-HU" sz="2000" dirty="0" smtClean="0">
                <a:solidFill>
                  <a:schemeClr val="tx1"/>
                </a:solidFill>
              </a:rPr>
              <a:t> Krisztina</a:t>
            </a:r>
            <a:endParaRPr lang="hu-HU" sz="2000" dirty="0">
              <a:solidFill>
                <a:schemeClr val="tx1"/>
              </a:solidFill>
            </a:endParaRPr>
          </a:p>
          <a:p>
            <a:pPr algn="ctr"/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2. helyezett</a:t>
            </a:r>
          </a:p>
          <a:p>
            <a:pPr marL="0" indent="0" algn="ctr">
              <a:buNone/>
            </a:pPr>
            <a:r>
              <a:rPr lang="hu-HU" sz="2800" b="1" dirty="0" err="1" smtClean="0">
                <a:solidFill>
                  <a:srgbClr val="00B050"/>
                </a:solidFill>
              </a:rPr>
              <a:t>Spertli</a:t>
            </a:r>
            <a:r>
              <a:rPr lang="hu-HU" sz="2800" b="1" dirty="0" smtClean="0">
                <a:solidFill>
                  <a:srgbClr val="00B050"/>
                </a:solidFill>
              </a:rPr>
              <a:t> Tivadar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3</a:t>
            </a:r>
            <a:r>
              <a:rPr lang="hu-HU" sz="2800" b="1" dirty="0" smtClean="0">
                <a:solidFill>
                  <a:srgbClr val="00B050"/>
                </a:solidFill>
              </a:rPr>
              <a:t>.a</a:t>
            </a:r>
          </a:p>
          <a:p>
            <a:pPr marL="0" indent="0" algn="ct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r>
              <a:rPr lang="hu-HU" sz="2000" dirty="0">
                <a:solidFill>
                  <a:prstClr val="black"/>
                </a:solidFill>
              </a:rPr>
              <a:t>Felkészítő tanára: </a:t>
            </a:r>
            <a:r>
              <a:rPr lang="hu-HU" sz="2000" dirty="0" err="1" smtClean="0">
                <a:solidFill>
                  <a:prstClr val="black"/>
                </a:solidFill>
              </a:rPr>
              <a:t>Berényiné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Ale</a:t>
            </a:r>
            <a:r>
              <a:rPr lang="hu-HU" sz="2000" dirty="0" smtClean="0">
                <a:solidFill>
                  <a:prstClr val="black"/>
                </a:solidFill>
              </a:rPr>
              <a:t> Krisztina</a:t>
            </a:r>
            <a:endParaRPr lang="hu-HU" sz="2000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11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CSOMEKÖV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- megyei könyvtárhasználati verseny- Ady és kora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85350" cy="34383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I. Korcsoport</a:t>
            </a:r>
          </a:p>
          <a:p>
            <a:pPr marL="0" indent="0" algn="ctr">
              <a:buNone/>
            </a:pPr>
            <a:r>
              <a:rPr lang="hu-HU" sz="9600" dirty="0" smtClean="0"/>
              <a:t>Megyei 2.  helyezett</a:t>
            </a:r>
          </a:p>
          <a:p>
            <a:pPr marL="0" indent="0" algn="ctr">
              <a:buNone/>
            </a:pPr>
            <a:r>
              <a:rPr lang="hu-HU" sz="14400" b="1" dirty="0" err="1">
                <a:solidFill>
                  <a:srgbClr val="00B050"/>
                </a:solidFill>
              </a:rPr>
              <a:t>Zsivicz</a:t>
            </a:r>
            <a:r>
              <a:rPr lang="hu-HU" sz="14400" b="1" dirty="0">
                <a:solidFill>
                  <a:srgbClr val="00B050"/>
                </a:solidFill>
              </a:rPr>
              <a:t> Dorina; </a:t>
            </a:r>
            <a:r>
              <a:rPr lang="hu-HU" sz="14400" b="1" dirty="0" err="1" smtClean="0">
                <a:solidFill>
                  <a:srgbClr val="00B050"/>
                </a:solidFill>
              </a:rPr>
              <a:t>Kralj</a:t>
            </a:r>
            <a:r>
              <a:rPr lang="hu-HU" sz="14400" b="1" dirty="0" smtClean="0">
                <a:solidFill>
                  <a:srgbClr val="00B050"/>
                </a:solidFill>
              </a:rPr>
              <a:t> </a:t>
            </a:r>
            <a:r>
              <a:rPr lang="hu-HU" sz="14400" b="1" dirty="0">
                <a:solidFill>
                  <a:srgbClr val="00B050"/>
                </a:solidFill>
              </a:rPr>
              <a:t>Renáta </a:t>
            </a:r>
            <a:endParaRPr lang="hu-HU" sz="1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és </a:t>
            </a:r>
            <a:r>
              <a:rPr lang="hu-HU" sz="14400" b="1" dirty="0">
                <a:solidFill>
                  <a:srgbClr val="00B050"/>
                </a:solidFill>
              </a:rPr>
              <a:t>Szendrei </a:t>
            </a:r>
            <a:r>
              <a:rPr lang="hu-HU" sz="14400" b="1" dirty="0" smtClean="0">
                <a:solidFill>
                  <a:srgbClr val="00B050"/>
                </a:solidFill>
              </a:rPr>
              <a:t>Sarolta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8.a</a:t>
            </a:r>
          </a:p>
          <a:p>
            <a:pPr marL="0" indent="0" algn="r">
              <a:buNone/>
            </a:pPr>
            <a:r>
              <a:rPr lang="hu-HU" sz="9600" dirty="0" smtClean="0"/>
              <a:t>Felkészítő </a:t>
            </a:r>
            <a:r>
              <a:rPr lang="hu-HU" sz="9600" dirty="0"/>
              <a:t>tanár</a:t>
            </a:r>
            <a:r>
              <a:rPr lang="hu-HU" sz="9600" dirty="0" smtClean="0"/>
              <a:t>: Szanka Éva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66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CSOMEKÖV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- megyei könyvtárhasználati verseny- Ady és kora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II. Korcsoport</a:t>
            </a:r>
          </a:p>
          <a:p>
            <a:pPr marL="0" indent="0" algn="ctr">
              <a:buNone/>
            </a:pPr>
            <a:r>
              <a:rPr lang="hu-HU" sz="9600" dirty="0" smtClean="0"/>
              <a:t>Megyei 3. 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 </a:t>
            </a:r>
            <a:r>
              <a:rPr lang="hu-HU" sz="12800" b="1" dirty="0" err="1">
                <a:solidFill>
                  <a:srgbClr val="00B050"/>
                </a:solidFill>
              </a:rPr>
              <a:t>Maczelka</a:t>
            </a:r>
            <a:r>
              <a:rPr lang="hu-HU" sz="12800" b="1" dirty="0">
                <a:solidFill>
                  <a:srgbClr val="00B050"/>
                </a:solidFill>
              </a:rPr>
              <a:t> Fanni; Rácz Szabó Léna</a:t>
            </a:r>
            <a:r>
              <a:rPr lang="hu-HU" sz="12800" b="1" dirty="0" smtClean="0">
                <a:solidFill>
                  <a:srgbClr val="00B05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12800" b="1" dirty="0">
                <a:solidFill>
                  <a:srgbClr val="00B050"/>
                </a:solidFill>
              </a:rPr>
              <a:t>Simon Villő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5.b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9600" dirty="0" smtClean="0"/>
              <a:t>Felkészítő </a:t>
            </a:r>
            <a:r>
              <a:rPr lang="hu-HU" sz="9600" dirty="0"/>
              <a:t>tanár</a:t>
            </a:r>
            <a:r>
              <a:rPr lang="hu-HU" sz="9600" dirty="0" smtClean="0"/>
              <a:t>: Szanka Éva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3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Tanulmányi versenyek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Ingyen letölthető könyvek, hangoskönyvek - Home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51" y="2615609"/>
            <a:ext cx="6299898" cy="35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Szécsi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Szilveszter Tehetségkutató Biológiaverseny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területi 2.  helyezett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Kecskeméti László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8.c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8600" dirty="0" smtClean="0"/>
              <a:t>Felkészítő </a:t>
            </a:r>
            <a:r>
              <a:rPr lang="hu-HU" sz="8600" dirty="0"/>
              <a:t>tanár</a:t>
            </a:r>
            <a:r>
              <a:rPr lang="hu-HU" sz="8600" dirty="0" smtClean="0"/>
              <a:t>: </a:t>
            </a:r>
            <a:r>
              <a:rPr lang="hu-HU" sz="8600" dirty="0"/>
              <a:t>Nagyné Tóth Andrea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08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Bartha Mozaik Vetélkedő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9600" dirty="0" smtClean="0"/>
              <a:t>Területi 3.  helyezett</a:t>
            </a:r>
          </a:p>
          <a:p>
            <a:pPr marL="0" indent="0" algn="ctr">
              <a:buNone/>
            </a:pPr>
            <a:r>
              <a:rPr lang="hu-HU" sz="12800" b="1" u="sng" dirty="0">
                <a:solidFill>
                  <a:srgbClr val="00B050"/>
                </a:solidFill>
              </a:rPr>
              <a:t> Rókusi vidrák: </a:t>
            </a:r>
            <a:endParaRPr lang="hu-HU" sz="12800" b="1" u="sng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Kecskeméti </a:t>
            </a:r>
            <a:r>
              <a:rPr lang="hu-HU" sz="12800" b="1" dirty="0">
                <a:solidFill>
                  <a:srgbClr val="00B050"/>
                </a:solidFill>
              </a:rPr>
              <a:t>László 8. </a:t>
            </a:r>
            <a:r>
              <a:rPr lang="hu-HU" sz="12800" b="1" dirty="0" smtClean="0">
                <a:solidFill>
                  <a:srgbClr val="00B050"/>
                </a:solidFill>
              </a:rPr>
              <a:t>c </a:t>
            </a:r>
            <a:r>
              <a:rPr lang="hu-HU" sz="12800" b="1" dirty="0">
                <a:solidFill>
                  <a:srgbClr val="00B050"/>
                </a:solidFill>
              </a:rPr>
              <a:t>Kozma Veronika 8. </a:t>
            </a:r>
            <a:r>
              <a:rPr lang="hu-HU" sz="12800" b="1" dirty="0" smtClean="0">
                <a:solidFill>
                  <a:srgbClr val="00B050"/>
                </a:solidFill>
              </a:rPr>
              <a:t>b 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Bankó </a:t>
            </a:r>
            <a:r>
              <a:rPr lang="hu-HU" sz="12800" b="1" dirty="0">
                <a:solidFill>
                  <a:srgbClr val="00B050"/>
                </a:solidFill>
              </a:rPr>
              <a:t>Tamás 8. </a:t>
            </a:r>
            <a:r>
              <a:rPr lang="hu-HU" sz="12800" b="1" dirty="0" smtClean="0">
                <a:solidFill>
                  <a:srgbClr val="00B050"/>
                </a:solidFill>
              </a:rPr>
              <a:t>b </a:t>
            </a:r>
            <a:r>
              <a:rPr lang="hu-HU" sz="12800" b="1" dirty="0">
                <a:solidFill>
                  <a:srgbClr val="00B050"/>
                </a:solidFill>
              </a:rPr>
              <a:t>Vásárhelyi-Varga Luca 7. a</a:t>
            </a:r>
            <a:r>
              <a:rPr lang="hu-HU" sz="12800" b="1" dirty="0" smtClean="0">
                <a:solidFill>
                  <a:srgbClr val="00B05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12800" b="1" dirty="0">
                <a:solidFill>
                  <a:srgbClr val="00B050"/>
                </a:solidFill>
              </a:rPr>
              <a:t>Kasza Melánia 7. a </a:t>
            </a:r>
            <a:endParaRPr lang="hu-HU" sz="12800" b="1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9600" dirty="0"/>
              <a:t>Felkészítő </a:t>
            </a:r>
            <a:r>
              <a:rPr lang="hu-HU" sz="9600" err="1"/>
              <a:t>tanár</a:t>
            </a:r>
            <a:r>
              <a:rPr lang="hu-HU" sz="9600" smtClean="0"/>
              <a:t>: Nagyné </a:t>
            </a:r>
            <a:r>
              <a:rPr lang="hu-HU" sz="9600" dirty="0"/>
              <a:t>Tóth Andrea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5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Tisza-vetélkedő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9600" dirty="0" smtClean="0"/>
              <a:t>Területi 3.  helyezett</a:t>
            </a:r>
            <a:endParaRPr lang="hu-HU" sz="9600" dirty="0"/>
          </a:p>
          <a:p>
            <a:pPr marL="0" indent="0" algn="ctr">
              <a:buNone/>
            </a:pPr>
            <a:r>
              <a:rPr lang="hu-HU" sz="14400" b="1" u="sng" dirty="0">
                <a:solidFill>
                  <a:srgbClr val="00B050"/>
                </a:solidFill>
              </a:rPr>
              <a:t>Rókusi vidrák: </a:t>
            </a:r>
            <a:endParaRPr lang="hu-HU" sz="14400" b="1" u="sng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Süli </a:t>
            </a:r>
            <a:r>
              <a:rPr lang="hu-HU" sz="14400" b="1" dirty="0">
                <a:solidFill>
                  <a:srgbClr val="00B050"/>
                </a:solidFill>
              </a:rPr>
              <a:t>Levente 6. </a:t>
            </a:r>
            <a:r>
              <a:rPr lang="hu-HU" sz="14400" b="1" dirty="0" smtClean="0">
                <a:solidFill>
                  <a:srgbClr val="00B050"/>
                </a:solidFill>
              </a:rPr>
              <a:t>a Huszár </a:t>
            </a:r>
            <a:r>
              <a:rPr lang="hu-HU" sz="14400" b="1" dirty="0">
                <a:solidFill>
                  <a:srgbClr val="00B050"/>
                </a:solidFill>
              </a:rPr>
              <a:t>Bálint 5. </a:t>
            </a:r>
            <a:r>
              <a:rPr lang="hu-HU" sz="14400" b="1" dirty="0" smtClean="0">
                <a:solidFill>
                  <a:srgbClr val="00B050"/>
                </a:solidFill>
              </a:rPr>
              <a:t>a 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Szakonyi </a:t>
            </a:r>
            <a:r>
              <a:rPr lang="hu-HU" sz="14400" b="1" dirty="0">
                <a:solidFill>
                  <a:srgbClr val="00B050"/>
                </a:solidFill>
              </a:rPr>
              <a:t>Lotti 5. a, </a:t>
            </a:r>
            <a:endParaRPr lang="hu-HU" sz="1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Vásárhelyi-Varga </a:t>
            </a:r>
            <a:r>
              <a:rPr lang="hu-HU" sz="14400" b="1" dirty="0">
                <a:solidFill>
                  <a:srgbClr val="00B050"/>
                </a:solidFill>
              </a:rPr>
              <a:t>Dalma 5. a 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9600" dirty="0"/>
              <a:t>Felkészítő </a:t>
            </a:r>
            <a:r>
              <a:rPr lang="hu-HU" sz="9600" dirty="0" err="1"/>
              <a:t>tanár:Nagyné</a:t>
            </a:r>
            <a:r>
              <a:rPr lang="hu-HU" sz="9600" dirty="0"/>
              <a:t> Tóth Andrea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37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Curie matematika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Regionális 3. és</a:t>
            </a:r>
          </a:p>
          <a:p>
            <a:pPr marL="0" indent="0" algn="ctr">
              <a:buNone/>
            </a:pPr>
            <a:r>
              <a:rPr lang="hu-HU" sz="96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Seres Botond</a:t>
            </a:r>
            <a:endParaRPr lang="hu-HU" sz="1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3.c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</a:t>
            </a:r>
            <a:r>
              <a:rPr lang="hu-HU" sz="9600" dirty="0" smtClean="0"/>
              <a:t>tanár: Vincze </a:t>
            </a:r>
            <a:r>
              <a:rPr lang="hu-HU" sz="9600" dirty="0"/>
              <a:t>Gabriella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6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Curie matematika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Regionális 4. helyezett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rgbClr val="00B050"/>
                </a:solidFill>
              </a:rPr>
              <a:t>Táborosi</a:t>
            </a:r>
            <a:r>
              <a:rPr lang="hu-HU" sz="12800" b="1" dirty="0">
                <a:solidFill>
                  <a:srgbClr val="00B050"/>
                </a:solidFill>
              </a:rPr>
              <a:t> Zita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3.c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</a:t>
            </a:r>
            <a:r>
              <a:rPr lang="hu-HU" sz="9600" dirty="0" smtClean="0"/>
              <a:t>tanár: Vincze </a:t>
            </a:r>
            <a:r>
              <a:rPr lang="hu-HU" sz="9600" dirty="0"/>
              <a:t>Gabriella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5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III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. Regionális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Hegedűverseny</a:t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– Kecskemét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IV.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korcsoport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Regionális arany minősítés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Somorjai Bende Ágost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8.a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</a:t>
            </a:r>
            <a:r>
              <a:rPr lang="hu-HU" sz="9600" err="1"/>
              <a:t>tanár</a:t>
            </a:r>
            <a:r>
              <a:rPr lang="hu-HU" sz="9600" smtClean="0"/>
              <a:t>: Soós-</a:t>
            </a:r>
            <a:r>
              <a:rPr lang="hu-HU" sz="9600" dirty="0" err="1" smtClean="0"/>
              <a:t>Kirnyák</a:t>
            </a:r>
            <a:r>
              <a:rPr lang="hu-HU" sz="9600" dirty="0" smtClean="0"/>
              <a:t> </a:t>
            </a:r>
            <a:r>
              <a:rPr lang="hu-HU" sz="9600" dirty="0"/>
              <a:t>Melinda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01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Tankerületi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verses mesemondó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verseny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Városi 1.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Kádár Levente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4.b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Nyulászné</a:t>
            </a:r>
            <a:r>
              <a:rPr lang="hu-HU" sz="9600" dirty="0" smtClean="0"/>
              <a:t> </a:t>
            </a:r>
            <a:r>
              <a:rPr lang="hu-HU" sz="9600" dirty="0"/>
              <a:t>Köböl Noémi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51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Tabán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Teszt Túra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városi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angol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Városi 2.  helyezett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Sóti Igor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8.b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 smtClean="0"/>
              <a:t>Felkészítő </a:t>
            </a:r>
            <a:r>
              <a:rPr lang="hu-HU" sz="9600" dirty="0"/>
              <a:t>tanár</a:t>
            </a:r>
            <a:r>
              <a:rPr lang="hu-HU" sz="9600" dirty="0" smtClean="0"/>
              <a:t>: Tóthné </a:t>
            </a:r>
            <a:r>
              <a:rPr lang="hu-HU" sz="9600" dirty="0"/>
              <a:t>Lukács Katalin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</a:p>
          <a:p>
            <a:pPr marL="0" indent="0" algn="r">
              <a:buNone/>
            </a:pPr>
            <a:endParaRPr lang="hu-HU" sz="9600" dirty="0" smtClean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72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 smtClean="0">
                <a:solidFill>
                  <a:schemeClr val="accent5">
                    <a:lumMod val="75000"/>
                  </a:schemeClr>
                </a:solidFill>
              </a:rPr>
              <a:t>Gianni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Rodari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Emlékverseny</a:t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olasz nyelv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Szabó </a:t>
            </a:r>
            <a:r>
              <a:rPr lang="hu-HU" sz="12800" b="1" dirty="0" smtClean="0">
                <a:solidFill>
                  <a:srgbClr val="00B050"/>
                </a:solidFill>
              </a:rPr>
              <a:t>Szófia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Gyuris</a:t>
            </a:r>
            <a:r>
              <a:rPr lang="hu-HU" sz="9600" dirty="0" smtClean="0"/>
              <a:t> </a:t>
            </a:r>
            <a:r>
              <a:rPr lang="hu-HU" sz="9600" dirty="0"/>
              <a:t>Annamária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94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Tabán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Teszt Túra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városi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angol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Városi 4.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Nagy Csongor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6.e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tanár: </a:t>
            </a:r>
            <a:r>
              <a:rPr lang="hu-HU" sz="9600" dirty="0" err="1" smtClean="0"/>
              <a:t>Bátai</a:t>
            </a:r>
            <a:r>
              <a:rPr lang="hu-HU" sz="9600" dirty="0" smtClean="0"/>
              <a:t> Helga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9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TITOK Herman Ottó tesztverseny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Deák </a:t>
            </a:r>
            <a:r>
              <a:rPr lang="hu-HU" sz="14400" b="1" dirty="0">
                <a:solidFill>
                  <a:srgbClr val="00B050"/>
                </a:solidFill>
              </a:rPr>
              <a:t>Boldizsár Tamás </a:t>
            </a:r>
            <a:endParaRPr lang="hu-HU" sz="1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6.c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Lengyelné </a:t>
            </a:r>
            <a:r>
              <a:rPr lang="hu-HU" sz="9600" dirty="0" err="1"/>
              <a:t>Domány</a:t>
            </a:r>
            <a:r>
              <a:rPr lang="hu-HU" sz="9600" dirty="0"/>
              <a:t> Anikó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18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Milne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Városi angol verseny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különdíj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hu-H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Bényi Mihály</a:t>
            </a:r>
          </a:p>
          <a:p>
            <a:pPr marL="0" indent="0" algn="ctr">
              <a:buNone/>
            </a:pPr>
            <a:r>
              <a:rPr lang="hu-HU" sz="2800" b="1" dirty="0" smtClean="0">
                <a:solidFill>
                  <a:srgbClr val="00B050"/>
                </a:solidFill>
              </a:rPr>
              <a:t>4.c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Felkészítő tanár: Cseténé Tasnádi Judit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algn="ctr"/>
            <a:endParaRPr lang="hu-H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rgbClr val="00B050"/>
                </a:solidFill>
              </a:rPr>
              <a:t>Molnár </a:t>
            </a:r>
            <a:r>
              <a:rPr lang="hu-HU" sz="2800" b="1" dirty="0" err="1">
                <a:solidFill>
                  <a:srgbClr val="00B050"/>
                </a:solidFill>
              </a:rPr>
              <a:t>Adélia</a:t>
            </a:r>
            <a:r>
              <a:rPr lang="hu-HU" sz="2800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hu-HU" sz="2800" b="1" dirty="0" smtClean="0">
                <a:solidFill>
                  <a:srgbClr val="00B050"/>
                </a:solidFill>
              </a:rPr>
              <a:t>6.e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hu-HU" sz="2000" dirty="0" smtClean="0">
                <a:solidFill>
                  <a:prstClr val="black"/>
                </a:solidFill>
              </a:rPr>
              <a:t>Felkészítő tanár</a:t>
            </a:r>
            <a:r>
              <a:rPr lang="hu-HU" sz="2000" dirty="0">
                <a:solidFill>
                  <a:prstClr val="black"/>
                </a:solidFill>
              </a:rPr>
              <a:t>: Békési Zoltánné Both Rozita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hu-HU" sz="2000" dirty="0">
              <a:solidFill>
                <a:prstClr val="black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37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 smtClean="0">
                <a:solidFill>
                  <a:schemeClr val="accent5">
                    <a:lumMod val="75000"/>
                  </a:schemeClr>
                </a:solidFill>
              </a:rPr>
              <a:t>Öveges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országos fizikaversenyen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Megyei 13. helyezett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Szakonyi Marcell 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8.e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Kovács </a:t>
            </a:r>
            <a:r>
              <a:rPr lang="hu-HU" sz="9600" dirty="0"/>
              <a:t>Kata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57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20. Ifjú Zongoristák Csongrád Megyei Találkozója – Hódmezővásárhely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9600" dirty="0" smtClean="0"/>
          </a:p>
          <a:p>
            <a:pPr marL="0" indent="0" algn="ctr">
              <a:buNone/>
            </a:pPr>
            <a:r>
              <a:rPr lang="hu-HU" sz="9600" dirty="0" smtClean="0"/>
              <a:t>Megyei fordulón</a:t>
            </a:r>
          </a:p>
          <a:p>
            <a:pPr marL="0" indent="0" algn="ctr">
              <a:buNone/>
            </a:pPr>
            <a:r>
              <a:rPr lang="hu-HU" sz="9600" dirty="0" smtClean="0"/>
              <a:t>dicséretben részesült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Fekete </a:t>
            </a:r>
            <a:r>
              <a:rPr lang="hu-HU" sz="12800" b="1" dirty="0" smtClean="0">
                <a:solidFill>
                  <a:srgbClr val="00B050"/>
                </a:solidFill>
              </a:rPr>
              <a:t>András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hu-HU" sz="1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9600" dirty="0" smtClean="0"/>
              <a:t>Felkészítő </a:t>
            </a:r>
            <a:r>
              <a:rPr lang="hu-HU" sz="9600" dirty="0"/>
              <a:t>tanár: Guba Tünde Bettina </a:t>
            </a:r>
          </a:p>
          <a:p>
            <a:pPr marL="0" indent="0" algn="ct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91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Görgey Artúr történelemverseny /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Rákóczi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-szabadságharc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Regionális 17.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Györgyi Eszter, Tanács Gréta és </a:t>
            </a:r>
            <a:endParaRPr lang="hu-HU" sz="1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Vásárhelyi-Varga </a:t>
            </a:r>
            <a:r>
              <a:rPr lang="hu-HU" sz="12800" b="1" dirty="0">
                <a:solidFill>
                  <a:srgbClr val="00B050"/>
                </a:solidFill>
              </a:rPr>
              <a:t>Luca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9600" dirty="0" smtClean="0"/>
              <a:t>Felkészítő </a:t>
            </a:r>
            <a:r>
              <a:rPr lang="hu-HU" sz="9600" dirty="0"/>
              <a:t>tanár</a:t>
            </a:r>
            <a:r>
              <a:rPr lang="hu-HU" sz="9600" dirty="0" smtClean="0"/>
              <a:t>: Fodorné </a:t>
            </a:r>
            <a:r>
              <a:rPr lang="hu-HU" sz="9600" dirty="0" err="1"/>
              <a:t>Dóda</a:t>
            </a:r>
            <a:r>
              <a:rPr lang="hu-HU" sz="9600" dirty="0"/>
              <a:t> Katalin és Szanka Éva</a:t>
            </a:r>
          </a:p>
          <a:p>
            <a:pPr marL="0" indent="0" algn="ct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81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3100" dirty="0" smtClean="0">
                <a:solidFill>
                  <a:schemeClr val="accent5">
                    <a:lumMod val="75000"/>
                  </a:schemeClr>
                </a:solidFill>
              </a:rPr>
              <a:t>Nagy </a:t>
            </a:r>
            <a:r>
              <a:rPr lang="hu-HU" sz="3100" dirty="0">
                <a:solidFill>
                  <a:schemeClr val="accent5">
                    <a:lumMod val="75000"/>
                  </a:schemeClr>
                </a:solidFill>
              </a:rPr>
              <a:t>Imre Ált. Isk. és AMI Égig Érő – Ég Ígérő Gyermekgaléria országos képzőművészeti pályázata és kiállítás</a:t>
            </a:r>
            <a:r>
              <a:rPr lang="hu-HU" sz="31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br>
              <a:rPr lang="hu-H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31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hu-HU" sz="3100" dirty="0">
                <a:solidFill>
                  <a:schemeClr val="accent5">
                    <a:lumMod val="75000"/>
                  </a:schemeClr>
                </a:solidFill>
              </a:rPr>
              <a:t>- Nemes Nagy Ágnes versillusztrációk</a:t>
            </a:r>
            <a:br>
              <a:rPr lang="hu-HU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endParaRPr lang="hu-HU" sz="1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9600" dirty="0" smtClean="0"/>
              <a:t>Zsűrizett munka</a:t>
            </a:r>
            <a:endParaRPr lang="hu-HU" sz="9600" dirty="0"/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Damján Viktória, Simon Viktória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7.c, 7.a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Szekeresné </a:t>
            </a:r>
            <a:r>
              <a:rPr lang="hu-HU" sz="9600" dirty="0"/>
              <a:t>Véber Noémi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80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Megyei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alsós népdaléneklési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különdíj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Tóth Regina Klára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Berényiné</a:t>
            </a:r>
            <a:r>
              <a:rPr lang="hu-HU" sz="9600" dirty="0" smtClean="0"/>
              <a:t> </a:t>
            </a:r>
            <a:r>
              <a:rPr lang="hu-HU" sz="9600" dirty="0" err="1"/>
              <a:t>Ale</a:t>
            </a:r>
            <a:r>
              <a:rPr lang="hu-HU" sz="9600" dirty="0"/>
              <a:t> Krisztina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9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ZÖLDOKOS kupa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Megyei 9. helyezett</a:t>
            </a:r>
          </a:p>
          <a:p>
            <a:pPr marL="0" indent="0" algn="ctr">
              <a:buNone/>
            </a:pPr>
            <a:r>
              <a:rPr lang="hu-HU" sz="12800" b="1" u="sng" dirty="0">
                <a:solidFill>
                  <a:srgbClr val="00B050"/>
                </a:solidFill>
              </a:rPr>
              <a:t>Zöld manók</a:t>
            </a:r>
            <a:r>
              <a:rPr lang="hu-HU" sz="12800" b="1" dirty="0">
                <a:solidFill>
                  <a:srgbClr val="00B050"/>
                </a:solidFill>
              </a:rPr>
              <a:t>: </a:t>
            </a:r>
            <a:endParaRPr lang="hu-HU" sz="1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err="1" smtClean="0">
                <a:solidFill>
                  <a:srgbClr val="00B050"/>
                </a:solidFill>
              </a:rPr>
              <a:t>Ugrin</a:t>
            </a: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12800" b="1" dirty="0">
                <a:solidFill>
                  <a:srgbClr val="00B050"/>
                </a:solidFill>
              </a:rPr>
              <a:t>Barnabás 7. </a:t>
            </a:r>
            <a:r>
              <a:rPr lang="hu-HU" sz="12800" b="1" dirty="0" smtClean="0">
                <a:solidFill>
                  <a:srgbClr val="00B050"/>
                </a:solidFill>
              </a:rPr>
              <a:t>e </a:t>
            </a:r>
            <a:r>
              <a:rPr lang="hu-HU" sz="12800" b="1" dirty="0">
                <a:solidFill>
                  <a:srgbClr val="00B050"/>
                </a:solidFill>
              </a:rPr>
              <a:t>Nagy Botond 7. </a:t>
            </a:r>
            <a:r>
              <a:rPr lang="hu-HU" sz="12800" b="1" dirty="0" smtClean="0">
                <a:solidFill>
                  <a:srgbClr val="00B050"/>
                </a:solidFill>
              </a:rPr>
              <a:t>e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12800" b="1" dirty="0">
                <a:solidFill>
                  <a:srgbClr val="00B050"/>
                </a:solidFill>
              </a:rPr>
              <a:t>Gömöri Vilmos 7. e </a:t>
            </a:r>
          </a:p>
          <a:p>
            <a:pPr marL="0" indent="0" algn="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9600" dirty="0" smtClean="0"/>
              <a:t>Felkészítő </a:t>
            </a:r>
            <a:r>
              <a:rPr lang="hu-HU" sz="9600" dirty="0"/>
              <a:t>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Jankovichné</a:t>
            </a:r>
            <a:r>
              <a:rPr lang="hu-HU" sz="9600" dirty="0" smtClean="0"/>
              <a:t> </a:t>
            </a:r>
            <a:r>
              <a:rPr lang="hu-HU" sz="9600" dirty="0"/>
              <a:t>Virányi Marianna</a:t>
            </a:r>
          </a:p>
          <a:p>
            <a:pPr marL="0" indent="0" algn="ct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84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Sportversenyek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Free Sports Vectors, 107,000+ Images in AI, EPS form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22" y="2466650"/>
            <a:ext cx="6531619" cy="365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Fedettpályás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Atlétika verseny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3000m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futás OB. 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 smtClean="0"/>
          </a:p>
          <a:p>
            <a:pPr marL="0" indent="0" algn="ctr">
              <a:buNone/>
            </a:pPr>
            <a:r>
              <a:rPr lang="hu-HU" sz="9600" dirty="0" smtClean="0"/>
              <a:t>országos döntőben </a:t>
            </a:r>
          </a:p>
          <a:p>
            <a:pPr marL="0" indent="0" algn="ctr">
              <a:buNone/>
            </a:pPr>
            <a:r>
              <a:rPr lang="hu-HU" sz="9600" dirty="0" smtClean="0"/>
              <a:t>3. helyezett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Imre Petra 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8.e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Guba </a:t>
            </a:r>
            <a:r>
              <a:rPr lang="hu-HU" sz="9600" dirty="0"/>
              <a:t>Pál, </a:t>
            </a:r>
            <a:r>
              <a:rPr lang="hu-HU" sz="9600" dirty="0" err="1"/>
              <a:t>Bánfalvi</a:t>
            </a:r>
            <a:r>
              <a:rPr lang="hu-HU" sz="9600" dirty="0"/>
              <a:t> Csaba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67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Atlétika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Diákolimpia OB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1000 m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futás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9600" dirty="0" smtClean="0"/>
              <a:t>megyei 1. és</a:t>
            </a:r>
          </a:p>
          <a:p>
            <a:pPr marL="0" indent="0" algn="ctr">
              <a:buNone/>
            </a:pPr>
            <a:r>
              <a:rPr lang="hu-HU" sz="9600" dirty="0" smtClean="0"/>
              <a:t>országos döntőben </a:t>
            </a:r>
          </a:p>
          <a:p>
            <a:pPr marL="0" indent="0" algn="ctr">
              <a:buNone/>
            </a:pPr>
            <a:r>
              <a:rPr lang="hu-HU" sz="9600" dirty="0" smtClean="0"/>
              <a:t>3. helyezett</a:t>
            </a:r>
          </a:p>
          <a:p>
            <a:pPr marL="0" indent="0" algn="ctr">
              <a:buNone/>
            </a:pPr>
            <a:r>
              <a:rPr lang="hu-HU" sz="14400" b="1" dirty="0" err="1" smtClean="0">
                <a:solidFill>
                  <a:srgbClr val="00B050"/>
                </a:solidFill>
              </a:rPr>
              <a:t>Hallai</a:t>
            </a:r>
            <a:r>
              <a:rPr lang="hu-HU" sz="14400" b="1" dirty="0" smtClean="0">
                <a:solidFill>
                  <a:srgbClr val="00B050"/>
                </a:solidFill>
              </a:rPr>
              <a:t> Péter </a:t>
            </a:r>
            <a:r>
              <a:rPr lang="hu-HU" sz="12800" b="1" dirty="0" smtClean="0">
                <a:solidFill>
                  <a:srgbClr val="00B050"/>
                </a:solidFill>
              </a:rPr>
              <a:t>6.a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Sári Gábor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27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XXI. Nyelvész nyelvtan verseny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8000" dirty="0"/>
              <a:t>m</a:t>
            </a:r>
            <a:r>
              <a:rPr lang="hu-HU" sz="8000" dirty="0" smtClean="0"/>
              <a:t>egyei 1. helyezett és </a:t>
            </a:r>
          </a:p>
          <a:p>
            <a:pPr marL="0" indent="0" algn="ctr">
              <a:buNone/>
            </a:pPr>
            <a:r>
              <a:rPr lang="hu-HU" sz="80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rgbClr val="00B050"/>
                </a:solidFill>
              </a:rPr>
              <a:t>Lehotai</a:t>
            </a:r>
            <a:r>
              <a:rPr lang="hu-HU" sz="12800" b="1" dirty="0">
                <a:solidFill>
                  <a:srgbClr val="00B050"/>
                </a:solidFill>
              </a:rPr>
              <a:t> </a:t>
            </a:r>
            <a:r>
              <a:rPr lang="hu-HU" sz="12800" b="1" dirty="0" smtClean="0">
                <a:solidFill>
                  <a:srgbClr val="00B050"/>
                </a:solidFill>
              </a:rPr>
              <a:t>Marcell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r>
              <a:rPr lang="hu-HU" sz="12800" b="1" dirty="0">
                <a:solidFill>
                  <a:srgbClr val="00B050"/>
                </a:solidFill>
              </a:rPr>
              <a:t>4.b</a:t>
            </a:r>
            <a:r>
              <a:rPr lang="hu-HU" sz="12800" dirty="0"/>
              <a:t> </a:t>
            </a:r>
            <a:endParaRPr lang="hu-HU" sz="7200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sz="9600" dirty="0" smtClean="0"/>
              <a:t>Felkészítő tanár: </a:t>
            </a:r>
            <a:r>
              <a:rPr lang="hu-HU" sz="9600" dirty="0" err="1" smtClean="0"/>
              <a:t>Nyulászné</a:t>
            </a:r>
            <a:r>
              <a:rPr lang="hu-HU" sz="9600" dirty="0" smtClean="0"/>
              <a:t> </a:t>
            </a:r>
            <a:r>
              <a:rPr lang="hu-HU" sz="9600" dirty="0"/>
              <a:t>Köböl Noémi  </a:t>
            </a:r>
          </a:p>
        </p:txBody>
      </p:sp>
    </p:spTree>
    <p:extLst>
      <p:ext uri="{BB962C8B-B14F-4D97-AF65-F5344CB8AC3E}">
        <p14:creationId xmlns:p14="http://schemas.microsoft.com/office/powerpoint/2010/main" val="19569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Diákolimpia B33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Kosárlabda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>
                <a:solidFill>
                  <a:srgbClr val="00B050"/>
                </a:solidFill>
              </a:rPr>
              <a:t>Káposzta Szabolcs, Törköly Gábor, </a:t>
            </a:r>
            <a:endParaRPr lang="hu-HU" sz="1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Nagy </a:t>
            </a:r>
            <a:r>
              <a:rPr lang="hu-HU" sz="14400" b="1" dirty="0">
                <a:solidFill>
                  <a:srgbClr val="00B050"/>
                </a:solidFill>
              </a:rPr>
              <a:t>Gergő, Pálfi Erik </a:t>
            </a:r>
            <a:endParaRPr lang="hu-HU" sz="1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8. o.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Soós Tamás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39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Úszás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Megyei Diákolimpia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100m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gyors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 smtClean="0"/>
          </a:p>
          <a:p>
            <a:pPr marL="0" indent="0" algn="ctr">
              <a:buNone/>
            </a:pPr>
            <a:r>
              <a:rPr lang="hu-HU" sz="9600" dirty="0" smtClean="0"/>
              <a:t>megyei </a:t>
            </a:r>
          </a:p>
          <a:p>
            <a:pPr marL="0" indent="0" algn="ctr">
              <a:buNone/>
            </a:pPr>
            <a:r>
              <a:rPr lang="hu-HU" sz="9600" dirty="0"/>
              <a:t>2</a:t>
            </a:r>
            <a:r>
              <a:rPr lang="hu-HU" sz="9600" dirty="0" smtClean="0"/>
              <a:t>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Dudás Barnabás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Guba </a:t>
            </a:r>
            <a:r>
              <a:rPr lang="hu-HU" sz="9600" dirty="0"/>
              <a:t>Pál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Úszás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Diákolimpia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50m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gyors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 smtClean="0"/>
          </a:p>
          <a:p>
            <a:pPr marL="0" indent="0" algn="ctr">
              <a:buNone/>
            </a:pPr>
            <a:r>
              <a:rPr lang="hu-HU" sz="9600" dirty="0" smtClean="0"/>
              <a:t>Városi 1. és </a:t>
            </a:r>
          </a:p>
          <a:p>
            <a:pPr marL="0" indent="0" algn="ctr">
              <a:buNone/>
            </a:pPr>
            <a:r>
              <a:rPr lang="hu-HU" sz="9600" dirty="0"/>
              <a:t>m</a:t>
            </a:r>
            <a:r>
              <a:rPr lang="hu-HU" sz="9600" dirty="0" smtClean="0"/>
              <a:t>egyei 5.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Kiss Boróka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2.b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Hódossyné</a:t>
            </a:r>
            <a:r>
              <a:rPr lang="hu-HU" sz="9600" dirty="0" smtClean="0"/>
              <a:t> </a:t>
            </a:r>
            <a:r>
              <a:rPr lang="hu-HU" sz="9600" dirty="0" err="1"/>
              <a:t>Petrics</a:t>
            </a:r>
            <a:r>
              <a:rPr lang="hu-HU" sz="9600" dirty="0"/>
              <a:t> Erzsébet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15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Úszás Diákolimpia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100m mell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Mucsi Máté 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tanár: Guba Pál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8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Vívás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Diákolimpia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 smtClean="0"/>
          </a:p>
          <a:p>
            <a:pPr marL="0" indent="0" algn="ctr">
              <a:buNone/>
            </a:pPr>
            <a:r>
              <a:rPr lang="hu-HU" sz="9600" dirty="0" smtClean="0"/>
              <a:t>Regionális 3. helyezett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Péter Edina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6.a </a:t>
            </a:r>
          </a:p>
          <a:p>
            <a:pPr marL="0" indent="0" algn="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 smtClean="0"/>
              <a:t>Felkészítő tanár: Sári Gábor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47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Úszás Diákolimpia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50m gyors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Kiss Máté Zalán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5.e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Guba </a:t>
            </a:r>
            <a:r>
              <a:rPr lang="hu-HU" sz="9600" dirty="0"/>
              <a:t>Pál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38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Ping - pong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Diákolimpia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Városi 3. helyezett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Fekete </a:t>
            </a:r>
            <a:r>
              <a:rPr lang="hu-HU" sz="12800" b="1" dirty="0" err="1">
                <a:solidFill>
                  <a:srgbClr val="00B050"/>
                </a:solidFill>
              </a:rPr>
              <a:t>Brunó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</a:t>
            </a:r>
            <a:r>
              <a:rPr lang="hu-HU" sz="12800" b="1" dirty="0" smtClean="0">
                <a:solidFill>
                  <a:srgbClr val="00B050"/>
                </a:solidFill>
              </a:rPr>
              <a:t>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Huller</a:t>
            </a:r>
            <a:r>
              <a:rPr lang="hu-HU" sz="9600" dirty="0" smtClean="0"/>
              <a:t> </a:t>
            </a:r>
            <a:r>
              <a:rPr lang="hu-HU" sz="9600" dirty="0"/>
              <a:t>Ágnes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30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Délkelet-Magyarországi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Területi Diákolimpia II. Kötöttfogású és Szabadfogású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Verseny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. 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456953"/>
            <a:ext cx="9601196" cy="341891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9600" dirty="0"/>
          </a:p>
          <a:p>
            <a:pPr marL="0" indent="0" algn="ctr">
              <a:buNone/>
            </a:pPr>
            <a:r>
              <a:rPr lang="hu-HU" sz="9600" dirty="0" smtClean="0"/>
              <a:t>területi </a:t>
            </a:r>
          </a:p>
          <a:p>
            <a:pPr marL="0" indent="0" algn="ctr">
              <a:buNone/>
            </a:pPr>
            <a:r>
              <a:rPr lang="hu-HU" sz="9600" dirty="0" smtClean="0"/>
              <a:t>3. helyezett</a:t>
            </a:r>
          </a:p>
          <a:p>
            <a:pPr marL="0" indent="0" algn="ctr">
              <a:buNone/>
            </a:pPr>
            <a:r>
              <a:rPr lang="hu-HU" sz="12800" b="1" dirty="0" err="1">
                <a:solidFill>
                  <a:srgbClr val="00B050"/>
                </a:solidFill>
              </a:rPr>
              <a:t>Szuck</a:t>
            </a:r>
            <a:r>
              <a:rPr lang="hu-HU" sz="12800" b="1" dirty="0">
                <a:solidFill>
                  <a:srgbClr val="00B050"/>
                </a:solidFill>
              </a:rPr>
              <a:t> Mózes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4.b 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Nyulászné</a:t>
            </a:r>
            <a:r>
              <a:rPr lang="hu-HU" sz="9600" dirty="0" smtClean="0"/>
              <a:t> </a:t>
            </a:r>
            <a:r>
              <a:rPr lang="hu-HU" sz="9600" dirty="0"/>
              <a:t>Köböl Noémi</a:t>
            </a:r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02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2020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. Szent Gellért Fórum: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Bozsik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torna U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-11,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Bozsik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futszal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U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-11,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különdíj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Bényi </a:t>
            </a:r>
            <a:r>
              <a:rPr lang="hu-HU" sz="12800" b="1" dirty="0" err="1">
                <a:solidFill>
                  <a:srgbClr val="00B050"/>
                </a:solidFill>
              </a:rPr>
              <a:t>Mihàly</a:t>
            </a:r>
            <a:r>
              <a:rPr lang="hu-HU" sz="12800" b="1" dirty="0">
                <a:solidFill>
                  <a:srgbClr val="00B050"/>
                </a:solidFill>
              </a:rPr>
              <a:t> Kartal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Huller</a:t>
            </a:r>
            <a:r>
              <a:rPr lang="hu-HU" sz="9600" dirty="0" smtClean="0"/>
              <a:t> </a:t>
            </a:r>
            <a:r>
              <a:rPr lang="hu-HU" sz="9600" dirty="0"/>
              <a:t>Ágnes</a:t>
            </a:r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r>
              <a:rPr lang="hu-HU" sz="9600" dirty="0" smtClean="0"/>
              <a:t> </a:t>
            </a:r>
            <a:endParaRPr lang="hu-HU" sz="9600" dirty="0"/>
          </a:p>
          <a:p>
            <a:pPr marL="0" indent="0" algn="r">
              <a:buNone/>
            </a:pP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4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026345"/>
          </a:xfrm>
        </p:spPr>
        <p:txBody>
          <a:bodyPr>
            <a:normAutofit/>
          </a:bodyPr>
          <a:lstStyle/>
          <a:p>
            <a:r>
              <a:rPr lang="hu-HU" sz="4400" dirty="0" smtClean="0">
                <a:solidFill>
                  <a:schemeClr val="accent5">
                    <a:lumMod val="75000"/>
                  </a:schemeClr>
                </a:solidFill>
              </a:rPr>
              <a:t>Gratulálunk és köszönjük,</a:t>
            </a:r>
            <a:endParaRPr lang="hu-H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 </a:t>
            </a:r>
            <a:r>
              <a:rPr lang="hu-HU" sz="2200" b="1" dirty="0" smtClean="0">
                <a:solidFill>
                  <a:srgbClr val="00B050"/>
                </a:solidFill>
              </a:rPr>
              <a:t>minden diákunknak  és az őket felkészítő tanároknak is,</a:t>
            </a:r>
          </a:p>
          <a:p>
            <a:r>
              <a:rPr lang="hu-HU" sz="2200" b="1" dirty="0" smtClean="0">
                <a:solidFill>
                  <a:srgbClr val="00B050"/>
                </a:solidFill>
              </a:rPr>
              <a:t>hogy tovább öregbítik a Rókusis nevet.</a:t>
            </a:r>
          </a:p>
          <a:p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sz="1900" dirty="0" smtClean="0">
                <a:solidFill>
                  <a:schemeClr val="tx1"/>
                </a:solidFill>
              </a:rPr>
              <a:t>Megérdemelt pihenést és jó egészséget mindenkinek!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r="606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Grimm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szótár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középdöntőbe jutott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Bajusz </a:t>
            </a:r>
            <a:r>
              <a:rPr lang="hu-HU" sz="12800" b="1" dirty="0">
                <a:solidFill>
                  <a:srgbClr val="00B050"/>
                </a:solidFill>
              </a:rPr>
              <a:t>Nóra</a:t>
            </a:r>
            <a:r>
              <a:rPr lang="hu-HU" sz="12800" b="1" dirty="0" smtClean="0">
                <a:solidFill>
                  <a:srgbClr val="00B050"/>
                </a:solidFill>
              </a:rPr>
              <a:t>, Domján </a:t>
            </a:r>
            <a:r>
              <a:rPr lang="hu-HU" sz="12800" b="1" dirty="0">
                <a:solidFill>
                  <a:srgbClr val="00B050"/>
                </a:solidFill>
              </a:rPr>
              <a:t>Viktória</a:t>
            </a:r>
            <a:r>
              <a:rPr lang="hu-HU" sz="12800" b="1" dirty="0" smtClean="0">
                <a:solidFill>
                  <a:srgbClr val="00B05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Horváth </a:t>
            </a:r>
            <a:r>
              <a:rPr lang="hu-HU" sz="12800" b="1" dirty="0">
                <a:solidFill>
                  <a:srgbClr val="00B050"/>
                </a:solidFill>
              </a:rPr>
              <a:t>Hanna</a:t>
            </a:r>
            <a:r>
              <a:rPr lang="hu-HU" sz="12800" b="1" dirty="0" smtClean="0">
                <a:solidFill>
                  <a:srgbClr val="00B050"/>
                </a:solidFill>
              </a:rPr>
              <a:t>, Szabó Szófia 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7.c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</a:t>
            </a:r>
            <a:r>
              <a:rPr lang="hu-HU" sz="9600" dirty="0" err="1" smtClean="0"/>
              <a:t>Gyuris</a:t>
            </a:r>
            <a:r>
              <a:rPr lang="hu-HU" sz="9600" dirty="0" smtClean="0"/>
              <a:t> Annamária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4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Pangea országos matematika verseny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Fekete Brúnó</a:t>
            </a:r>
          </a:p>
          <a:p>
            <a:pPr marL="0" indent="0" algn="ctr">
              <a:buNone/>
            </a:pPr>
            <a:r>
              <a:rPr lang="hu-HU" sz="12800" b="1" dirty="0">
                <a:solidFill>
                  <a:srgbClr val="00B050"/>
                </a:solidFill>
              </a:rPr>
              <a:t>4</a:t>
            </a:r>
            <a:r>
              <a:rPr lang="hu-HU" sz="12800" b="1" dirty="0" smtClean="0">
                <a:solidFill>
                  <a:srgbClr val="00B050"/>
                </a:solidFill>
              </a:rPr>
              <a:t>.c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Nagy – </a:t>
            </a:r>
            <a:r>
              <a:rPr lang="hu-HU" sz="9600" dirty="0" err="1" smtClean="0"/>
              <a:t>Grácsik</a:t>
            </a:r>
            <a:r>
              <a:rPr lang="hu-HU" sz="9600" dirty="0" smtClean="0"/>
              <a:t> Emese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67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844" y="795131"/>
            <a:ext cx="9601196" cy="146304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XVI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Bonifert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Domonkos Nemzetközi Matematika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verseny</a:t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9661497" cy="57626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országos döntőbe jutottak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hu-H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B050"/>
                </a:solidFill>
              </a:rPr>
              <a:t>Unghváry Blanka</a:t>
            </a:r>
          </a:p>
          <a:p>
            <a:pPr marL="0" indent="0" algn="ctr">
              <a:buNone/>
            </a:pPr>
            <a:r>
              <a:rPr lang="hu-HU" sz="2800" b="1" dirty="0" smtClean="0">
                <a:solidFill>
                  <a:srgbClr val="00B050"/>
                </a:solidFill>
              </a:rPr>
              <a:t>3.a </a:t>
            </a:r>
          </a:p>
          <a:p>
            <a:pPr marL="0" indent="0" algn="just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Felkészítő tanára: Teleki </a:t>
            </a:r>
            <a:r>
              <a:rPr lang="hu-HU" sz="2000" dirty="0">
                <a:solidFill>
                  <a:schemeClr val="tx1"/>
                </a:solidFill>
              </a:rPr>
              <a:t>Z</a:t>
            </a:r>
            <a:r>
              <a:rPr lang="hu-HU" sz="2000" dirty="0" smtClean="0">
                <a:solidFill>
                  <a:schemeClr val="tx1"/>
                </a:solidFill>
              </a:rPr>
              <a:t>suzsanna</a:t>
            </a:r>
            <a:endParaRPr lang="hu-HU" sz="2000" dirty="0">
              <a:solidFill>
                <a:schemeClr val="tx1"/>
              </a:solidFill>
            </a:endParaRPr>
          </a:p>
          <a:p>
            <a:pPr algn="ctr"/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38592" y="3234795"/>
            <a:ext cx="4718304" cy="2632605"/>
          </a:xfrm>
        </p:spPr>
        <p:txBody>
          <a:bodyPr>
            <a:normAutofit lnSpcReduction="10000"/>
          </a:bodyPr>
          <a:lstStyle/>
          <a:p>
            <a:pPr algn="ctr"/>
            <a:endParaRPr lang="hu-H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B050"/>
                </a:solidFill>
              </a:rPr>
              <a:t>Tóth </a:t>
            </a:r>
            <a:r>
              <a:rPr lang="hu-HU" sz="3200" b="1" dirty="0">
                <a:solidFill>
                  <a:srgbClr val="00B050"/>
                </a:solidFill>
              </a:rPr>
              <a:t>Gábor </a:t>
            </a:r>
            <a:endParaRPr lang="hu-HU" sz="32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2800" b="1" dirty="0" smtClean="0">
                <a:solidFill>
                  <a:srgbClr val="00B050"/>
                </a:solidFill>
              </a:rPr>
              <a:t>4.c</a:t>
            </a:r>
          </a:p>
          <a:p>
            <a:pPr marL="0" indent="0" algn="ct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lvl="0" indent="0" algn="r">
              <a:buClr>
                <a:srgbClr val="83992A"/>
              </a:buClr>
              <a:buNone/>
            </a:pPr>
            <a:r>
              <a:rPr lang="hu-HU" sz="2000" dirty="0">
                <a:solidFill>
                  <a:prstClr val="black"/>
                </a:solidFill>
              </a:rPr>
              <a:t>Felkészítő tanára: </a:t>
            </a:r>
            <a:r>
              <a:rPr lang="hu-HU" sz="2000" dirty="0" smtClean="0">
                <a:solidFill>
                  <a:prstClr val="black"/>
                </a:solidFill>
              </a:rPr>
              <a:t>Nagy-</a:t>
            </a:r>
            <a:r>
              <a:rPr lang="hu-HU" sz="2000" dirty="0" err="1" smtClean="0">
                <a:solidFill>
                  <a:prstClr val="black"/>
                </a:solidFill>
              </a:rPr>
              <a:t>Grácsik</a:t>
            </a:r>
            <a:r>
              <a:rPr lang="hu-HU" sz="2000" dirty="0" smtClean="0">
                <a:solidFill>
                  <a:prstClr val="black"/>
                </a:solidFill>
              </a:rPr>
              <a:t> Emese</a:t>
            </a:r>
            <a:endParaRPr lang="hu-HU" sz="2000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Tudásbajnokság</a:t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( matek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, magyar, környezet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Tóth Gábor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Nagy-</a:t>
            </a:r>
            <a:r>
              <a:rPr lang="hu-HU" sz="9600" dirty="0" err="1" smtClean="0"/>
              <a:t>Grácsik</a:t>
            </a:r>
            <a:r>
              <a:rPr lang="hu-HU" sz="9600" dirty="0" smtClean="0"/>
              <a:t> Emese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46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nyelvÉSZ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magyar anyanyelvi verseny </a:t>
            </a:r>
            <a:br>
              <a:rPr lang="hu-HU" dirty="0">
                <a:solidFill>
                  <a:schemeClr val="accent5">
                    <a:lumMod val="75000"/>
                  </a:schemeClr>
                </a:solidFill>
              </a:rPr>
            </a:b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600" dirty="0" smtClean="0"/>
          </a:p>
          <a:p>
            <a:pPr marL="0" indent="0" algn="ctr">
              <a:buNone/>
            </a:pPr>
            <a:r>
              <a:rPr lang="hu-HU" sz="9600" dirty="0" smtClean="0"/>
              <a:t>országos döntőbe jutott</a:t>
            </a:r>
          </a:p>
          <a:p>
            <a:pPr marL="0" indent="0" algn="ctr">
              <a:buNone/>
            </a:pPr>
            <a:r>
              <a:rPr lang="hu-HU" sz="14400" b="1" dirty="0" smtClean="0">
                <a:solidFill>
                  <a:srgbClr val="00B050"/>
                </a:solidFill>
              </a:rPr>
              <a:t>Tóth Gábor</a:t>
            </a: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4.c</a:t>
            </a:r>
            <a:endParaRPr lang="hu-HU" sz="1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12800" b="1" dirty="0" smtClean="0">
                <a:solidFill>
                  <a:srgbClr val="00B050"/>
                </a:solidFill>
              </a:rPr>
              <a:t> </a:t>
            </a:r>
            <a:endParaRPr lang="hu-HU" sz="4800" dirty="0" smtClean="0"/>
          </a:p>
          <a:p>
            <a:pPr marL="0" indent="0" algn="ctr">
              <a:buNone/>
            </a:pPr>
            <a:endParaRPr lang="hu-HU" sz="4800" dirty="0"/>
          </a:p>
          <a:p>
            <a:pPr marL="0" indent="0" algn="r">
              <a:buNone/>
            </a:pPr>
            <a:r>
              <a:rPr lang="hu-HU" sz="9600" dirty="0"/>
              <a:t>Felkészítő tanár</a:t>
            </a:r>
            <a:r>
              <a:rPr lang="hu-HU" sz="9600" dirty="0" smtClean="0"/>
              <a:t>: Nagy-</a:t>
            </a:r>
            <a:r>
              <a:rPr lang="hu-HU" sz="9600" dirty="0" err="1" smtClean="0"/>
              <a:t>Grácsik</a:t>
            </a:r>
            <a:r>
              <a:rPr lang="hu-HU" sz="9600" dirty="0" smtClean="0"/>
              <a:t> Emese</a:t>
            </a:r>
            <a:endParaRPr lang="hu-HU" sz="9600" dirty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66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873</Words>
  <Application>Microsoft Office PowerPoint</Application>
  <PresentationFormat>Szélesvásznú</PresentationFormat>
  <Paragraphs>466</Paragraphs>
  <Slides>49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2" baseType="lpstr">
      <vt:lpstr>Arial</vt:lpstr>
      <vt:lpstr>Garamond</vt:lpstr>
      <vt:lpstr>Organikus</vt:lpstr>
      <vt:lpstr>Tanulmányi és sport versenyek</vt:lpstr>
      <vt:lpstr>Tanulmányi versenyek</vt:lpstr>
      <vt:lpstr>TITOK Herman Ottó tesztverseny  </vt:lpstr>
      <vt:lpstr>XXI. Nyelvész nyelvtan verseny </vt:lpstr>
      <vt:lpstr>Grimm szótár verseny </vt:lpstr>
      <vt:lpstr>Pangea országos matematika verseny   </vt:lpstr>
      <vt:lpstr> XVI. Bonifert Domonkos Nemzetközi Matematika verseny </vt:lpstr>
      <vt:lpstr> Tudásbajnokság  ( matek, magyar, környezet ) </vt:lpstr>
      <vt:lpstr> nyelvÉSZ magyar anyanyelvi verseny  </vt:lpstr>
      <vt:lpstr>  Országos Hon-és népismeret  levelezőverseny  </vt:lpstr>
      <vt:lpstr> TEki-totó Országos Matematikai tanulmányi versenyen  </vt:lpstr>
      <vt:lpstr> „30 éves a Szegedi Vadaspark” - állatok világnapja országos rajzpályázat -felső tagozatos kategória  </vt:lpstr>
      <vt:lpstr> Agrárminisztérium Természetmegőrzési Főosztálya – „A természet ajándékai” országos rajzpályázata </vt:lpstr>
      <vt:lpstr> XVI. Országos Koncz János Hegedűverseny   </vt:lpstr>
      <vt:lpstr> Tudásbajnokság ( matek )  Bendegúz Akadémia </vt:lpstr>
      <vt:lpstr> „Vigyázz, kész, pénz!" K&amp;H Bank pénzügyi vetélkedő </vt:lpstr>
      <vt:lpstr> Megyei alsós népdaléneklési verseny  </vt:lpstr>
      <vt:lpstr>  CSOMEKÖV - megyei könyvtárhasználati verseny- Ady és kora </vt:lpstr>
      <vt:lpstr>  CSOMEKÖV - megyei könyvtárhasználati verseny- Ady és kora </vt:lpstr>
      <vt:lpstr>  Szécsi Szilveszter Tehetségkutató Biológiaverseny   </vt:lpstr>
      <vt:lpstr>  Bartha Mozaik Vetélkedő   </vt:lpstr>
      <vt:lpstr>   Tisza-vetélkedő  </vt:lpstr>
      <vt:lpstr> Curie matematika verseny </vt:lpstr>
      <vt:lpstr> Curie matematika verseny </vt:lpstr>
      <vt:lpstr>  III. Regionális Hegedűverseny  – Kecskemét IV. korcsoport  </vt:lpstr>
      <vt:lpstr>   Tankerületi verses mesemondó verseny   </vt:lpstr>
      <vt:lpstr>     Tabán Teszt Túra  városi angol verseny    </vt:lpstr>
      <vt:lpstr>    Gianni Rodari Emlékverseny  olasz nyelv    </vt:lpstr>
      <vt:lpstr>     Tabán Teszt Túra  városi angol verseny    </vt:lpstr>
      <vt:lpstr>   Milne Városi angol verseny    </vt:lpstr>
      <vt:lpstr>     Öveges országos fizikaversenyen     </vt:lpstr>
      <vt:lpstr>     20. Ifjú Zongoristák Csongrád Megyei Találkozója – Hódmezővásárhely     </vt:lpstr>
      <vt:lpstr>     Görgey Artúr történelemverseny /  Rákóczi -szabadságharc      </vt:lpstr>
      <vt:lpstr>      Nagy Imre Ált. Isk. és AMI Égig Érő – Ég Ígérő Gyermekgaléria országos képzőművészeti pályázata és kiállítás,   - Nemes Nagy Ágnes versillusztrációk      </vt:lpstr>
      <vt:lpstr>      Megyei alsós népdaléneklési verseny      </vt:lpstr>
      <vt:lpstr>      ZÖLDOKOS kupa      </vt:lpstr>
      <vt:lpstr>Sportversenyek</vt:lpstr>
      <vt:lpstr>Fedettpályás Atlétika verseny  3000m futás OB.   </vt:lpstr>
      <vt:lpstr> Atlétika Diákolimpia OB.  1000 m futás   </vt:lpstr>
      <vt:lpstr>Diákolimpia B33 Kosárlabda</vt:lpstr>
      <vt:lpstr>  Úszás Megyei Diákolimpia  100m gyors    </vt:lpstr>
      <vt:lpstr> Úszás Diákolimpia 50m gyors </vt:lpstr>
      <vt:lpstr>    Úszás Diákolimpia 100m mell    </vt:lpstr>
      <vt:lpstr>  Vívás Diákolimpia  </vt:lpstr>
      <vt:lpstr>    Úszás Diákolimpia 50m gyors     </vt:lpstr>
      <vt:lpstr>    Ping - pong Diákolimpia      </vt:lpstr>
      <vt:lpstr> Délkelet-Magyarországi Területi Diákolimpia II. Kötöttfogású és Szabadfogású Verseny .   </vt:lpstr>
      <vt:lpstr>       2020. Szent Gellért Fórum:  Bozsik torna U-11, Bozsik futszal U-11,        </vt:lpstr>
      <vt:lpstr>Gratulálunk és köszönjük,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Tanulmányi és sport versenyek</dc:title>
  <dc:creator>Szanka Éva</dc:creator>
  <cp:lastModifiedBy>Szanka Éva</cp:lastModifiedBy>
  <cp:revision>44</cp:revision>
  <dcterms:created xsi:type="dcterms:W3CDTF">2020-06-05T22:20:47Z</dcterms:created>
  <dcterms:modified xsi:type="dcterms:W3CDTF">2020-06-18T14:41:53Z</dcterms:modified>
</cp:coreProperties>
</file>