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25"/>
  </p:notesMasterIdLst>
  <p:handoutMasterIdLst>
    <p:handoutMasterId r:id="rId26"/>
  </p:handoutMasterIdLst>
  <p:sldIdLst>
    <p:sldId id="379" r:id="rId4"/>
    <p:sldId id="262" r:id="rId5"/>
    <p:sldId id="447" r:id="rId6"/>
    <p:sldId id="446" r:id="rId7"/>
    <p:sldId id="405" r:id="rId8"/>
    <p:sldId id="419" r:id="rId9"/>
    <p:sldId id="381" r:id="rId10"/>
    <p:sldId id="406" r:id="rId11"/>
    <p:sldId id="408" r:id="rId12"/>
    <p:sldId id="392" r:id="rId13"/>
    <p:sldId id="421" r:id="rId14"/>
    <p:sldId id="420" r:id="rId15"/>
    <p:sldId id="436" r:id="rId16"/>
    <p:sldId id="439" r:id="rId17"/>
    <p:sldId id="438" r:id="rId18"/>
    <p:sldId id="347" r:id="rId19"/>
    <p:sldId id="424" r:id="rId20"/>
    <p:sldId id="426" r:id="rId21"/>
    <p:sldId id="425" r:id="rId22"/>
    <p:sldId id="444" r:id="rId23"/>
    <p:sldId id="380" r:id="rId24"/>
  </p:sldIdLst>
  <p:sldSz cx="9144000" cy="6858000" type="screen4x3"/>
  <p:notesSz cx="6669088" cy="987266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3"/>
    <a:srgbClr val="70AC27"/>
    <a:srgbClr val="F159D4"/>
    <a:srgbClr val="FFC000"/>
    <a:srgbClr val="E4051F"/>
    <a:srgbClr val="FFCC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89237" autoAdjust="0"/>
  </p:normalViewPr>
  <p:slideViewPr>
    <p:cSldViewPr snapToGrid="0">
      <p:cViewPr varScale="1">
        <p:scale>
          <a:sx n="60" d="100"/>
          <a:sy n="60" d="100"/>
        </p:scale>
        <p:origin x="14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0F5B7A-790B-4185-8D31-8BAFAC4CB3D8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B9D2E3-57AE-4E31-B230-80A15FD2F0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14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7C82F4-DEF3-4231-8026-5BAC523F1E46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7AEF01-B759-4C70-B83C-C3B16416D2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4059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3891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DD5DA7F-AAFC-4A58-BFD6-778451C3848D}" type="slidenum">
              <a:rPr lang="hu-HU">
                <a:solidFill>
                  <a:srgbClr val="000000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D33FD-5C63-4476-BF50-F2F45BB381CD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5289C9-58E9-4F4F-B6B8-EF2098A64E24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DD1EDD-5636-4EB9-8065-00C37455BB44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251C4-E724-4185-98D7-915E2C2236B8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EB1E15-2653-41FF-8EDD-AE84051BF098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CDB481-7FD6-4767-AB5E-A2FC442B3546}" type="slidenum">
              <a:rPr lang="hu-H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/>
          </a:p>
        </p:txBody>
      </p:sp>
      <p:sp>
        <p:nvSpPr>
          <p:cNvPr id="86019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2C946D7-185D-430C-A776-7D2A7E78C315}" type="slidenum">
              <a:rPr lang="hu-HU">
                <a:solidFill>
                  <a:srgbClr val="000000"/>
                </a:solidFill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hu-H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7DDA-793B-4B57-B55F-0FDB4C87F0D3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671EA-5496-43CB-B389-5CBF527B1E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726C-7252-4E58-AFD1-DE89F1012695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A0E6-6A4E-4C1B-A495-225D154A3D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F33D5-B7E7-494C-B795-AF3F2A215A00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8623-E7D1-4512-AEAC-4E64456A50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23C9E-5DB9-4CFB-A9CE-9F4C35EC0275}" type="datetimeFigureOut">
              <a:rPr lang="hu-HU"/>
              <a:pPr/>
              <a:t>2020. 06. 22.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74DF5-56CD-499E-A54F-FF4125860F6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1047A-1434-43D7-B3BC-6713D63120C9}" type="datetimeFigureOut">
              <a:rPr lang="hu-HU"/>
              <a:pPr/>
              <a:t>2020. 06. 22.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81DAD-2F96-4C2C-BC30-CBA2E7E5863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 userDrawn="1"/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>
                <a:solidFill>
                  <a:prstClr val="white"/>
                </a:solidFill>
              </a:rPr>
              <a:t>Mintacím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F813B-F087-44A3-9DAF-34202759E8DF}" type="datetimeFigureOut">
              <a:rPr lang="hu-HU"/>
              <a:pPr/>
              <a:t>2020. 06. 22.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6BF23-D71E-4065-9809-251528250C3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6551B8-8820-47E7-9B89-345E0C5B3811}" type="datetimeFigureOut">
              <a:rPr lang="hu-HU"/>
              <a:pPr/>
              <a:t>2020. 06. 22.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30E34-C747-480C-9786-37965B9DC2D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A8D32-04D9-45EC-8E4E-E2FB6FB92039}" type="datetimeFigureOut">
              <a:rPr lang="hu-HU"/>
              <a:pPr/>
              <a:t>2020. 06. 22.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7C5FB-26B3-4511-9A0B-141CAD531C2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53C518-9C6D-4113-B93E-CA60B071735D}" type="datetimeFigureOut">
              <a:rPr lang="hu-HU"/>
              <a:pPr/>
              <a:t>2020. 06. 22.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4264A-D592-4376-AF76-064DCA1687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1413B-DE17-455B-9E54-366BC1F32195}" type="datetimeFigureOut">
              <a:rPr lang="hu-HU"/>
              <a:pPr/>
              <a:t>2020. 06. 22.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74012-43FF-4028-B6FD-1350A41F5B6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F4D2-E3C1-47D2-AAFB-2FC0423DE89F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F16A-27DC-4E92-BC24-4A9749F8AD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E0FC6-1724-44EA-B89F-69B52781BAE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B372-1ADB-4DD0-A506-F7C12A0829CA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FAEB-8DCF-475D-88CC-2C5E03E5DFD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F9E9-99EC-4466-9091-207F3C34BAD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1672-3E61-4BF7-B806-5CA474983975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EF27-20F8-431B-BFF5-6D27D70DA9C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A69C-7432-437A-AD6A-F7FD2F67048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0A76-31D7-48AB-8361-38403D058AA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B273-7223-49B1-8CCE-A9B1FF7E5A1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6DA9-1A2C-44E9-BF1E-7CD5B5C7CA8B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E330-EA67-4C52-9E17-E55D1807F1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F64F-525F-4BF9-8BAA-9C2AEC82B98D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47B5-7725-4951-BB64-27C714F7D83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ABDE-7432-4C59-A136-BA3EDDC0A449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4D2D4-9FA9-4A45-9F2A-8AF12461BD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D334-0813-41F8-B563-F4F2DCA5453E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40CA1-8AA9-40C8-B955-4EB95E96A6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56D2-CFBD-4723-99C5-533B0CD80373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DA11-0338-4127-A6DE-34B87A5C1E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AC1A-192E-48CD-86C0-B70BF7B85FB0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B31-B8D5-4DD3-85AA-367BDD412D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E946-3D18-4BEB-8FCF-5BFBC40DC072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BACE-012A-4724-82DB-71403F9DEA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CCB8-A172-4E8F-8B08-8274C82CF92C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D963D-37CB-481A-8CF0-9C1F9E9015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4FC985-6C14-4DFB-A64C-1753F8521114}" type="datetimeFigureOut">
              <a:rPr lang="hu-HU"/>
              <a:pPr>
                <a:defRPr/>
              </a:pPr>
              <a:t>2020. 06. 22.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F9F4A-B6F2-488F-B3FD-B9C7604F73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675" y="44450"/>
            <a:ext cx="4411663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13315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19AEB94-5EBD-4218-8DE0-6FCF31B32607}" type="datetimeFigureOut">
              <a:rPr lang="hu-HU"/>
              <a:pPr/>
              <a:t>2020. 06. 22.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BC49BB4-1E05-46CF-BB6F-890E8B1D1604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 cap="all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3A38BB-C346-474F-AA78-0CDCA9F2C9F8}" type="datetime1">
              <a:rPr lang="hu-HU"/>
              <a:pPr>
                <a:defRPr/>
              </a:pPr>
              <a:t>2020. 06. 22.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D8CA8-73CE-4BF5-BCFB-6D5C466A689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</p:sldLayoutIdLst>
  <p:transition spd="slow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2988" y="1412875"/>
            <a:ext cx="6985000" cy="1439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3000" dirty="0"/>
              <a:t>A KOMPLEX ALAPPROGRAM BEVEZETÉSE A KÖZNEVELÉSI INTÉZMÉNYEKBEN</a:t>
            </a:r>
            <a:br>
              <a:rPr lang="hu-HU" sz="3000" dirty="0"/>
            </a:br>
            <a:br>
              <a:rPr lang="hu-HU" sz="3000" dirty="0"/>
            </a:br>
            <a:r>
              <a:rPr lang="hu-HU" sz="3000" dirty="0"/>
              <a:t>EFOP-3.1.2-16-2016-00001</a:t>
            </a:r>
            <a:br>
              <a:rPr lang="hu-HU" sz="3000" dirty="0"/>
            </a:br>
            <a:br>
              <a:rPr lang="hu-HU" sz="3000" dirty="0"/>
            </a:br>
            <a:endParaRPr lang="hu-HU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888" y="144463"/>
            <a:ext cx="7673975" cy="1270000"/>
          </a:xfrm>
        </p:spPr>
        <p:txBody>
          <a:bodyPr>
            <a:normAutofit/>
          </a:bodyPr>
          <a:lstStyle/>
          <a:p>
            <a:pPr algn="ctr"/>
            <a:r>
              <a:rPr lang="hu-HU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VIZUÁLIS/TÉRBELI INTELLIGENCIA</a:t>
            </a:r>
            <a:endParaRPr lang="hu-HU">
              <a:cs typeface="Times New Roman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4463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42A289-7E19-4A8A-9427-C1408B8E59A5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1592263" y="1260475"/>
            <a:ext cx="437673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Képekben gondolkodik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A szövegnél jobban szereti az ábrákat, térképeket, grafikonokat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Álmodozó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Szeret ábrázolni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Korához képest kiemelkedően rajzol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Filmek, diavetítés, tv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Szereti a képes rejtvényeket, útvesztőket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Kiválóan olvas térképet, remekül tud navigálni, jól tájékozódik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Építeni szeret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Többet megért a képekből, mint a szövegekből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Gyorsan firkál – ez segíti!</a:t>
            </a:r>
          </a:p>
        </p:txBody>
      </p:sp>
      <p:pic>
        <p:nvPicPr>
          <p:cNvPr id="52231" name="Picture 7" descr="terbeli-kirako-a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2244725"/>
            <a:ext cx="2882900" cy="2882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888" y="144463"/>
            <a:ext cx="7673975" cy="1270000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TESTI-KINESZTETIKUS INTELLIGENCIA</a:t>
            </a:r>
            <a:endParaRPr lang="hu-HU" sz="4000">
              <a:cs typeface="Times New Roman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4463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C0E2C4-427D-4C0C-BB2C-B88484E85F29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4279" name="Rectangle 3"/>
          <p:cNvSpPr>
            <a:spLocks noChangeArrowheads="1"/>
          </p:cNvSpPr>
          <p:nvPr/>
        </p:nvSpPr>
        <p:spPr bwMode="auto">
          <a:xfrm>
            <a:off x="1876425" y="1820863"/>
            <a:ext cx="4316413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Fejlett, harmonikus a mozgása, sportban, táncban kiváló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Izeg-mozog, nem tud sokáig egyhelyben ülni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Mások mozgását, mimikáját ügyesen utánozza, jó színész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Szeret szétszedni ÉS összerakni valamit, legozni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Szereti a tárgyakat megfogni, megérinteni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>
                <a:latin typeface="Calibri" pitchFamily="34" charset="0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hu-HU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hu-HU">
              <a:latin typeface="Calibri" pitchFamily="34" charset="0"/>
            </a:endParaRPr>
          </a:p>
        </p:txBody>
      </p:sp>
      <p:pic>
        <p:nvPicPr>
          <p:cNvPr id="54281" name="Picture 9" descr="depositphotos_68716153-stock-illustration-dancing-ki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3338" y="2457450"/>
            <a:ext cx="2760662" cy="2757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888" y="0"/>
            <a:ext cx="7673975" cy="1270000"/>
          </a:xfrm>
        </p:spPr>
        <p:txBody>
          <a:bodyPr>
            <a:normAutofit/>
          </a:bodyPr>
          <a:lstStyle/>
          <a:p>
            <a:pPr algn="ctr"/>
            <a:r>
              <a:rPr lang="hu-HU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Z</a:t>
            </a:r>
            <a:r>
              <a:rPr lang="hu-HU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Times New Roman" pitchFamily="18" charset="0"/>
              </a:rPr>
              <a:t>E</a:t>
            </a:r>
            <a:r>
              <a:rPr lang="hu-HU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NE</a:t>
            </a:r>
            <a:r>
              <a:rPr lang="hu-HU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Cambria Math" pitchFamily="18" charset="0"/>
              </a:rPr>
              <a:t>I</a:t>
            </a:r>
            <a:r>
              <a:rPr lang="hu-HU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INELLIGENCIA</a:t>
            </a:r>
            <a:endParaRPr lang="hu-HU">
              <a:cs typeface="Times New Roman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4463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4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C1CB06-E96E-4494-9832-9C7FFE778790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56326" name="Rectangle 3"/>
          <p:cNvSpPr>
            <a:spLocks noChangeArrowheads="1"/>
          </p:cNvSpPr>
          <p:nvPr/>
        </p:nvSpPr>
        <p:spPr bwMode="auto">
          <a:xfrm>
            <a:off x="2020888" y="143668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könnyen emlékszik dallamokra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jó hangja és hallása van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jó ritmusérzéke van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észreveszi, ha hamis a zene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valamilyen hangszeren játszik, kórusban énekel, v. szeretne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gyakran dúdol dallamokat magában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ritmusokban beszél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gyakran ritmust dobol az asztalon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érzékeny a környezeti zajokra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000">
                <a:latin typeface="Calibri" pitchFamily="34" charset="0"/>
              </a:rPr>
              <a:t>nagyon sok dalt ismer, szereti a zenét, a mondókákat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hu-HU" sz="200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hu-HU">
              <a:latin typeface="Calibri" pitchFamily="34" charset="0"/>
            </a:endParaRPr>
          </a:p>
        </p:txBody>
      </p:sp>
      <p:pic>
        <p:nvPicPr>
          <p:cNvPr id="56327" name="Picture 7" descr="letöltés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1388" y="2890838"/>
            <a:ext cx="2663825" cy="2373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Times New Roman" pitchFamily="18" charset="0"/>
              </a:rPr>
              <a:t>INTERPERSZONÁLIS INTELLIGENCIA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5257800" y="1252538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5" name="Rectangle 3"/>
          <p:cNvSpPr>
            <a:spLocks noChangeArrowheads="1"/>
          </p:cNvSpPr>
          <p:nvPr/>
        </p:nvSpPr>
        <p:spPr bwMode="auto">
          <a:xfrm>
            <a:off x="2155825" y="1379538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nagyon szeret a társaival lenni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vezető alkat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barátainak tanácsot ad a problémáikra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minden társaságban kiismeri magát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valamilyen csoport/klub/ egyesület tagja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segíti társait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szeret más gyerekekkel játszani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több jóbarátja van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megért másokat, kiáll másokért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társai keresik a társaságát</a:t>
            </a:r>
          </a:p>
        </p:txBody>
      </p:sp>
      <p:pic>
        <p:nvPicPr>
          <p:cNvPr id="58376" name="Picture 8" descr="kh_versenges_14203249_804963212973976_3204205419511635217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8150" y="3181350"/>
            <a:ext cx="3625850" cy="254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Times New Roman" pitchFamily="18" charset="0"/>
              </a:rPr>
              <a:t>INTRAPERSZONÁLIS INTELLIGENCIA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5257800" y="1011238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1933575" y="1128713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Tisztában van saját erősségeivel és gyengéivel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Független, erős akaratú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Jól tud egyedül játszani, tanulni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Saját útját járja, célokat tűz ki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Van olyan hobbija, amiről nem sokat beszél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Jobban szeret egyedül dolgozni, mint a társaival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Pontosan ki tudja fejezni az érzéseit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Magas önértékelése van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Tanulni tud saját hibáiból és sikereiből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Felismeri és kézben tartja az érzelmeit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Erős a belső motivációja</a:t>
            </a:r>
          </a:p>
        </p:txBody>
      </p:sp>
      <p:pic>
        <p:nvPicPr>
          <p:cNvPr id="60422" name="Picture 6" descr="intrapersonal-300x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5363" y="2030413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TERMÉSZET</a:t>
            </a:r>
            <a: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mbria Math" pitchFamily="18" charset="0"/>
                <a:cs typeface="Times New Roman" pitchFamily="18" charset="0"/>
              </a:rPr>
              <a:t>I</a:t>
            </a:r>
            <a: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/PRAKTIKUS INTELLIGENCIA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5257800" y="1011238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386013" y="1633538"/>
            <a:ext cx="2951162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buFontTx/>
              <a:buChar char="•"/>
            </a:pPr>
            <a:r>
              <a:rPr lang="hu-HU">
                <a:latin typeface="Calibri" pitchFamily="34" charset="0"/>
              </a:rPr>
              <a:t>A természet jelenségein keresztül látja és érti meg a környezetét. 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hu-HU">
                <a:latin typeface="Calibri" pitchFamily="34" charset="0"/>
              </a:rPr>
              <a:t> Gyakran állatokkal játszik, szeret a kertben vagy az erdőben bóklászni </a:t>
            </a:r>
          </a:p>
          <a:p>
            <a:pPr>
              <a:lnSpc>
                <a:spcPct val="115000"/>
              </a:lnSpc>
              <a:buFontTx/>
              <a:buChar char="•"/>
            </a:pPr>
            <a:r>
              <a:rPr lang="hu-HU">
                <a:latin typeface="Calibri" pitchFamily="34" charset="0"/>
              </a:rPr>
              <a:t>Követ, virágot, bogarat gyűjt, megfigyeli őket, osztályozza a hasonlóságokat, a különbségeket</a:t>
            </a:r>
            <a:r>
              <a:rPr lang="hu-HU"/>
              <a:t> </a:t>
            </a:r>
          </a:p>
        </p:txBody>
      </p:sp>
      <p:pic>
        <p:nvPicPr>
          <p:cNvPr id="61447" name="Picture 7" descr="természeti-300x2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050" y="2544763"/>
            <a:ext cx="2925763" cy="26622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6"/>
          <p:cNvSpPr>
            <a:spLocks noGrp="1"/>
          </p:cNvSpPr>
          <p:nvPr>
            <p:ph type="ctrTitle"/>
          </p:nvPr>
        </p:nvSpPr>
        <p:spPr>
          <a:xfrm>
            <a:off x="2178050" y="365125"/>
            <a:ext cx="6799263" cy="1781175"/>
          </a:xfrm>
        </p:spPr>
        <p:txBody>
          <a:bodyPr>
            <a:normAutofit/>
          </a:bodyPr>
          <a:lstStyle/>
          <a:p>
            <a:r>
              <a:rPr lang="hu-HU" sz="4000" b="1">
                <a:solidFill>
                  <a:schemeClr val="hlink"/>
                </a:solidFill>
              </a:rPr>
              <a:t>Használjuk a többszörös intelligenciát arra, hogy …</a:t>
            </a:r>
            <a:br>
              <a:rPr lang="hu-HU" sz="4000" b="1">
                <a:solidFill>
                  <a:schemeClr val="hlink"/>
                </a:solidFill>
              </a:rPr>
            </a:br>
            <a:endParaRPr lang="hu-HU" sz="4000" b="1">
              <a:solidFill>
                <a:schemeClr val="hlink"/>
              </a:solidFill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521075" y="2105025"/>
            <a:ext cx="4565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000">
                <a:latin typeface="Calibri" pitchFamily="34" charset="0"/>
              </a:rPr>
              <a:t>Ne feledjük, hogy mindenkiben megvan mind a 8, csak eltérő mértékben</a:t>
            </a:r>
          </a:p>
          <a:p>
            <a:pPr>
              <a:buFont typeface="Wingdings" pitchFamily="2" charset="2"/>
              <a:buChar char="Ø"/>
            </a:pPr>
            <a:r>
              <a:rPr lang="hu-HU" sz="2000">
                <a:latin typeface="Calibri" pitchFamily="34" charset="0"/>
              </a:rPr>
              <a:t>Másként gondolkodunk a diákok közötti különbségekről</a:t>
            </a:r>
          </a:p>
          <a:p>
            <a:pPr>
              <a:buFont typeface="Wingdings" pitchFamily="2" charset="2"/>
              <a:buChar char="Ø"/>
            </a:pPr>
            <a:r>
              <a:rPr lang="hu-HU" sz="2000">
                <a:latin typeface="Calibri" pitchFamily="34" charset="0"/>
              </a:rPr>
              <a:t>Jobban átérezzük a diákok helyzetét</a:t>
            </a:r>
          </a:p>
          <a:p>
            <a:pPr>
              <a:buFont typeface="Wingdings" pitchFamily="2" charset="2"/>
              <a:buChar char="Ø"/>
            </a:pPr>
            <a:r>
              <a:rPr lang="hu-HU" sz="2000">
                <a:latin typeface="Calibri" pitchFamily="34" charset="0"/>
              </a:rPr>
              <a:t>Saját módszereinket változatosan tervezzük  meg</a:t>
            </a:r>
          </a:p>
          <a:p>
            <a:pPr>
              <a:buFont typeface="Wingdings" pitchFamily="2" charset="2"/>
              <a:buChar char="Ø"/>
            </a:pPr>
            <a:r>
              <a:rPr lang="hu-HU" sz="2000">
                <a:latin typeface="Calibri" pitchFamily="34" charset="0"/>
              </a:rPr>
              <a:t>A diákoknál fejlesszük valamennyi intelligenciatípust</a:t>
            </a:r>
          </a:p>
          <a:p>
            <a:endParaRPr lang="hu-HU" sz="20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7113" y="0"/>
            <a:ext cx="7886700" cy="1325563"/>
          </a:xfrm>
        </p:spPr>
        <p:txBody>
          <a:bodyPr/>
          <a:lstStyle/>
          <a:p>
            <a:pPr algn="ctr"/>
            <a:endParaRPr lang="hu-HU" sz="4000" b="1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5257800" y="1252538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2" name="Rectangle 2"/>
          <p:cNvSpPr>
            <a:spLocks noChangeArrowheads="1"/>
          </p:cNvSpPr>
          <p:nvPr/>
        </p:nvSpPr>
        <p:spPr bwMode="auto">
          <a:xfrm>
            <a:off x="468313" y="881063"/>
            <a:ext cx="822960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600" b="1">
                <a:latin typeface="Calibri" pitchFamily="34" charset="0"/>
              </a:rPr>
              <a:t>Mondjad!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600" b="1">
                <a:latin typeface="Calibri" pitchFamily="34" charset="0"/>
              </a:rPr>
              <a:t>	Számold ki!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600" b="1">
                <a:latin typeface="Calibri" pitchFamily="34" charset="0"/>
              </a:rPr>
              <a:t>		Ábrázold!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600" b="1">
                <a:latin typeface="Calibri" pitchFamily="34" charset="0"/>
              </a:rPr>
              <a:t>			Mozogd el!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600" b="1">
                <a:latin typeface="Calibri" pitchFamily="34" charset="0"/>
              </a:rPr>
              <a:t>				Zümmögd el!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600" b="1">
                <a:latin typeface="Calibri" pitchFamily="34" charset="0"/>
              </a:rPr>
              <a:t>					Vezesd!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600" b="1">
                <a:latin typeface="Calibri" pitchFamily="34" charset="0"/>
              </a:rPr>
              <a:t>						Reflektálj!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600" b="1">
                <a:latin typeface="Calibri" pitchFamily="34" charset="0"/>
              </a:rPr>
              <a:t>							Kutass!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44600" y="0"/>
            <a:ext cx="7899400" cy="1268413"/>
          </a:xfrm>
        </p:spPr>
        <p:txBody>
          <a:bodyPr/>
          <a:lstStyle/>
          <a:p>
            <a:pPr algn="ctr"/>
            <a:endParaRPr lang="hu-HU" sz="4000"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2538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31763"/>
            <a:ext cx="5595938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44600" y="285750"/>
            <a:ext cx="7899400" cy="1268413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chemeClr val="hlink"/>
                </a:solidFill>
                <a:cs typeface="Times New Roman" pitchFamily="18" charset="0"/>
              </a:rPr>
              <a:t>MINDENKI MÁSKÉPPEN OKOS!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2538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7" name="Picture 5" descr="825701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292225"/>
            <a:ext cx="3954463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differencial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975" y="1262063"/>
            <a:ext cx="377666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9038" y="457200"/>
            <a:ext cx="7497762" cy="5499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0" y="457200"/>
            <a:ext cx="9244013" cy="222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hu-HU" sz="6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Többszörös intelligencia</a:t>
            </a:r>
          </a:p>
          <a:p>
            <a:pPr algn="ctr"/>
            <a:r>
              <a:rPr lang="hu-HU" sz="6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Howard Gardner</a:t>
            </a:r>
            <a:endParaRPr lang="hu-HU" sz="4800" b="1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/>
            <a:endParaRPr lang="hu-HU" sz="2000" b="1">
              <a:solidFill>
                <a:srgbClr val="1F4E7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9940" name="Kép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413" y="2217738"/>
            <a:ext cx="4167187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Kép 3"/>
          <p:cNvPicPr>
            <a:picLocks noChangeAspect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0" y="5748338"/>
            <a:ext cx="9144000" cy="746125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MEGTISZTELŐ FIGYELMÜKET!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520825" y="144463"/>
            <a:ext cx="7415213" cy="1270000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Többszörös intelligencia</a:t>
            </a:r>
            <a:b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hu-HU" sz="4000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egyenrangú képességek rendszere</a:t>
            </a:r>
            <a:endParaRPr lang="hu-HU" sz="4000"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4463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5232400" y="1414463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Téglalap 42"/>
          <p:cNvSpPr>
            <a:spLocks noChangeArrowheads="1"/>
          </p:cNvSpPr>
          <p:nvPr/>
        </p:nvSpPr>
        <p:spPr bwMode="auto">
          <a:xfrm>
            <a:off x="2286000" y="1714500"/>
            <a:ext cx="6646863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u-HU" sz="3200">
                <a:latin typeface="Times New Roman" pitchFamily="18" charset="0"/>
              </a:rPr>
              <a:t>Howard Gardner felfedezte a gondolkodás és a tanulás nyolc módját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u-HU" sz="3200">
                <a:latin typeface="Times New Roman" pitchFamily="18" charset="0"/>
              </a:rPr>
              <a:t>Néhány intelligenciaterületen erősebbek vagyunk, mint a többiben</a:t>
            </a:r>
            <a:endParaRPr lang="hu-HU" sz="3200" b="1">
              <a:solidFill>
                <a:srgbClr val="0063A3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u-HU" sz="3200">
                <a:latin typeface="Times New Roman" pitchFamily="18" charset="0"/>
              </a:rPr>
              <a:t>A tanulásnak nemcsak egyetlen módja létezik, minden mód fontos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u-HU" sz="3200">
                <a:latin typeface="Times New Roman" pitchFamily="18" charset="0"/>
              </a:rPr>
              <a:t>A tanulás könnyebb, érdekesebb a saját erősségek területén</a:t>
            </a:r>
            <a:endParaRPr lang="hu-HU" sz="3200" b="1">
              <a:solidFill>
                <a:srgbClr val="0063A3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11413" y="144463"/>
            <a:ext cx="6111875" cy="1270000"/>
          </a:xfrm>
        </p:spPr>
        <p:txBody>
          <a:bodyPr/>
          <a:lstStyle/>
          <a:p>
            <a:pPr algn="ctr"/>
            <a:endParaRPr lang="hu-HU" sz="4000"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905000" y="1825625"/>
            <a:ext cx="69342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3200">
                <a:latin typeface="Times New Roman" pitchFamily="18" charset="0"/>
              </a:rPr>
              <a:t>Mind a nyolc gondolkodásmódban tapasztalatot kell szerezni, hogy a kevésbé erős területet is erősítsük</a:t>
            </a:r>
          </a:p>
          <a:p>
            <a:pPr>
              <a:buFont typeface="Wingdings" pitchFamily="2" charset="2"/>
              <a:buChar char="Ø"/>
            </a:pPr>
            <a:r>
              <a:rPr lang="hu-HU" sz="3200">
                <a:latin typeface="Times New Roman" pitchFamily="18" charset="0"/>
              </a:rPr>
              <a:t>A legtöbb feladat megköveteli, hogy több mint egyféle intelligenciát mozgósítsunk</a:t>
            </a:r>
          </a:p>
          <a:p>
            <a:pPr>
              <a:buFont typeface="Wingdings" pitchFamily="2" charset="2"/>
              <a:buChar char="Ø"/>
            </a:pPr>
            <a:r>
              <a:rPr lang="hu-HU" sz="3200">
                <a:latin typeface="Times New Roman" pitchFamily="18" charset="0"/>
              </a:rPr>
              <a:t>A többszörös intelligencia tájékoztatást ad arról, hogy hogyan szeretünk, illetve tudunk eredményesen tanulni</a:t>
            </a:r>
          </a:p>
          <a:p>
            <a:pPr>
              <a:buClr>
                <a:srgbClr val="1F4E79"/>
              </a:buClr>
            </a:pPr>
            <a:endParaRPr lang="hu-HU" sz="320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4463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0" y="144463"/>
            <a:ext cx="9144000" cy="1270000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rgbClr val="0063A3"/>
                </a:solidFill>
              </a:rPr>
              <a:t>Gardner szerinti nyolcféle intelligencia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4463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9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413CB1-687D-42C0-914A-AA5DB2822A2B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44040" name="Picture 5" descr="8intelligen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713" y="1606550"/>
            <a:ext cx="4438650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240338" y="1468438"/>
            <a:ext cx="353853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800">
                <a:latin typeface="Times New Roman" pitchFamily="18" charset="0"/>
              </a:rPr>
              <a:t>verbális/nyelvi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800">
                <a:latin typeface="Times New Roman" pitchFamily="18" charset="0"/>
              </a:rPr>
              <a:t>logikai/matematikai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800">
                <a:latin typeface="Times New Roman" pitchFamily="18" charset="0"/>
              </a:rPr>
              <a:t>vizuális/térbeli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800">
                <a:latin typeface="Times New Roman" pitchFamily="18" charset="0"/>
              </a:rPr>
              <a:t>testi/kinesztéziás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800">
                <a:latin typeface="Times New Roman" pitchFamily="18" charset="0"/>
              </a:rPr>
              <a:t>zenei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800">
                <a:latin typeface="Times New Roman" pitchFamily="18" charset="0"/>
              </a:rPr>
              <a:t>interperszonális (személyközi)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800">
                <a:latin typeface="Times New Roman" pitchFamily="18" charset="0"/>
              </a:rPr>
              <a:t> intraperszonális (személyes)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 sz="2800">
                <a:latin typeface="Times New Roman" pitchFamily="18" charset="0"/>
              </a:rPr>
              <a:t>praktikus (gyakorlati)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 számának hely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E26CB2-FFBC-4D3E-AA29-931537AF9EC5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594100" y="2654300"/>
            <a:ext cx="5905500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554288" y="2166938"/>
            <a:ext cx="4587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hu-HU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370138" y="2066925"/>
            <a:ext cx="17414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latin typeface="Times New Roman" pitchFamily="18" charset="0"/>
              </a:rPr>
              <a:t>Kinek?</a:t>
            </a:r>
          </a:p>
          <a:p>
            <a:endParaRPr lang="hu-HU" sz="3200" b="1">
              <a:latin typeface="Times New Roman" pitchFamily="18" charset="0"/>
            </a:endParaRPr>
          </a:p>
          <a:p>
            <a:r>
              <a:rPr lang="hu-HU" sz="3200" b="1">
                <a:latin typeface="Times New Roman" pitchFamily="18" charset="0"/>
              </a:rPr>
              <a:t>Mit?</a:t>
            </a:r>
          </a:p>
          <a:p>
            <a:endParaRPr lang="hu-HU" sz="3200" b="1">
              <a:latin typeface="Times New Roman" pitchFamily="18" charset="0"/>
            </a:endParaRPr>
          </a:p>
          <a:p>
            <a:r>
              <a:rPr lang="hu-HU" sz="3200" b="1">
                <a:latin typeface="Times New Roman" pitchFamily="18" charset="0"/>
              </a:rPr>
              <a:t>Hogyan?</a:t>
            </a:r>
          </a:p>
          <a:p>
            <a:endParaRPr lang="hu-HU" sz="3200" b="1">
              <a:latin typeface="Times New Roman" pitchFamily="18" charset="0"/>
            </a:endParaRPr>
          </a:p>
        </p:txBody>
      </p:sp>
      <p:sp>
        <p:nvSpPr>
          <p:cNvPr id="46091" name="AutoShape 11" descr="KÃ©ptalÃ¡lat a kÃ¶vetkezÅre: âboldog gyermek kÃ©pekâ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hu-HU"/>
          </a:p>
        </p:txBody>
      </p:sp>
      <p:sp>
        <p:nvSpPr>
          <p:cNvPr id="46093" name="AutoShape 13" descr="KÃ©ptalÃ¡lat a kÃ¶vetkezÅre: âboldog gyermek kÃ©pekâ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hu-HU"/>
          </a:p>
        </p:txBody>
      </p:sp>
      <p:pic>
        <p:nvPicPr>
          <p:cNvPr id="46094" name="Picture 14" descr="letölté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213" y="1620838"/>
            <a:ext cx="3806825" cy="2851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888" y="144463"/>
            <a:ext cx="7673975" cy="1270000"/>
          </a:xfrm>
        </p:spPr>
        <p:txBody>
          <a:bodyPr>
            <a:normAutofit/>
          </a:bodyPr>
          <a:lstStyle/>
          <a:p>
            <a:pPr algn="ctr"/>
            <a:r>
              <a:rPr lang="hu-HU" b="1">
                <a:solidFill>
                  <a:srgbClr val="1F4E7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Feladat</a:t>
            </a:r>
            <a:endParaRPr lang="hu-HU" b="1">
              <a:cs typeface="Times New Roman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905000" y="1406525"/>
            <a:ext cx="7239000" cy="4830763"/>
          </a:xfrm>
        </p:spPr>
        <p:txBody>
          <a:bodyPr>
            <a:normAutofit/>
          </a:bodyPr>
          <a:lstStyle/>
          <a:p>
            <a:r>
              <a:rPr lang="hu-HU" sz="3200">
                <a:latin typeface="Times New Roman" pitchFamily="18" charset="0"/>
              </a:rPr>
              <a:t>A diákok erősségeinek és érdeklődéseinek megismerése</a:t>
            </a:r>
          </a:p>
          <a:p>
            <a:r>
              <a:rPr lang="hu-HU" sz="3200">
                <a:latin typeface="Times New Roman" pitchFamily="18" charset="0"/>
              </a:rPr>
              <a:t>Projektek, beszámolók és előadások kérdőív kitöltetése</a:t>
            </a:r>
          </a:p>
          <a:p>
            <a:r>
              <a:rPr lang="hu-HU" sz="3200">
                <a:latin typeface="Times New Roman" pitchFamily="18" charset="0"/>
              </a:rPr>
              <a:t>Megjelölik a nyolc listából azokat, amelyek szerint a legszívesebben mutatnák be azt, amit tanultak</a:t>
            </a:r>
          </a:p>
          <a:p>
            <a:r>
              <a:rPr lang="hu-HU" sz="3200">
                <a:latin typeface="Times New Roman" pitchFamily="18" charset="0"/>
              </a:rPr>
              <a:t>Beszéljünk a diákoknak a többszörös intelligenciáról: megértik, hogy miért tűnik némelyik feladat nehéznek számukra- „aha” élmény!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4463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Dia számának helye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C8074F-AF90-459D-9FC8-B0DA444DA5D2}" type="slidenum">
              <a:rPr lang="hu-H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u-HU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463"/>
            <a:ext cx="7899400" cy="1270000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rgbClr val="0063A3"/>
                </a:solidFill>
              </a:rPr>
              <a:t>NYELVI INTELLIGENCIA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2538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Rectangle 3"/>
          <p:cNvSpPr>
            <a:spLocks noChangeArrowheads="1"/>
          </p:cNvSpPr>
          <p:nvPr/>
        </p:nvSpPr>
        <p:spPr bwMode="auto">
          <a:xfrm>
            <a:off x="1917700" y="1182688"/>
            <a:ext cx="44958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Jobban tud írni, mint a kortársai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Meséket talál ki, szeret vicceket, történeteket mondani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Jól tud nevekre, helyekre, dátumokra vagy hétköznapi dolgokra visszaemlékezni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Szereti a szójátékokat, nyelvi fejtörőket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Szeret olvasni, igazi könyvmoly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Jó a helyesírása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Szereti a verseket, nyelvtörőket, mondókákat, maga is képes „farigcsálni”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Szereti hallgatni a meséket, történeteket,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Korához képest nagy és változatos szókincse van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Választékosan ki tudja fejezni magát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Times New Roman" pitchFamily="18" charset="0"/>
              </a:rPr>
              <a:t>Erőfeszítés nélkül tanul idegen nyelveket </a:t>
            </a:r>
          </a:p>
        </p:txBody>
      </p:sp>
      <p:pic>
        <p:nvPicPr>
          <p:cNvPr id="50187" name="Picture 11" descr="statements_139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500" y="2554288"/>
            <a:ext cx="3111500" cy="2263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463"/>
            <a:ext cx="7899400" cy="1270000"/>
          </a:xfrm>
        </p:spPr>
        <p:txBody>
          <a:bodyPr>
            <a:normAutofit/>
          </a:bodyPr>
          <a:lstStyle/>
          <a:p>
            <a:pPr algn="ctr"/>
            <a:r>
              <a:rPr lang="hu-HU" sz="4000" b="1">
                <a:solidFill>
                  <a:srgbClr val="0063A3"/>
                </a:solidFill>
              </a:rPr>
              <a:t>LOGIKAI ÉS MATEMATIKAI INELLIGENCIA</a:t>
            </a:r>
            <a:endParaRPr lang="hu-HU" sz="4000" b="1">
              <a:solidFill>
                <a:srgbClr val="0063A3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2538"/>
            <a:ext cx="370046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1949450" y="1274763"/>
            <a:ext cx="44958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Sokat kérdez arról, hogy működnek a dolgok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Jobban tud fejben számolni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Szereti a matematikai játékokat, szeret sudokuzni, Rubik-kockával játszani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Szeret sakkozni, dámázni, malmozni vagy más stratégiai játékot játszani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Szereti a logikai fejtörőket, rejtvényeket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Szereit a kategorizálást, a sorba állítást, a hierarhizálást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Szeret kísérletezni, hogy megértsen magasabb összefüggéseket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Társainál absztraktabb a gondolkodása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Magasabb szintű következtetések levonására képes.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hu-HU">
                <a:latin typeface="Calibri" pitchFamily="34" charset="0"/>
              </a:rPr>
              <a:t>Szívesen foglalkozik bármilyen típusú probléma megoldásával </a:t>
            </a:r>
          </a:p>
        </p:txBody>
      </p:sp>
      <p:pic>
        <p:nvPicPr>
          <p:cNvPr id="51209" name="Picture 9" descr="letölté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8238" y="1343025"/>
            <a:ext cx="2695575" cy="1695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2484</TotalTime>
  <Words>767</Words>
  <Application>Microsoft Office PowerPoint</Application>
  <PresentationFormat>Diavetítés a képernyőre (4:3 oldalarány)</PresentationFormat>
  <Paragraphs>140</Paragraphs>
  <Slides>21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Office-téma</vt:lpstr>
      <vt:lpstr>3_Office-téma</vt:lpstr>
      <vt:lpstr>1_Office-téma</vt:lpstr>
      <vt:lpstr>A KOMPLEX ALAPPROGRAM BEVEZETÉSE A KÖZNEVELÉSI INTÉZMÉNYEKBEN  EFOP-3.1.2-16-2016-00001  </vt:lpstr>
      <vt:lpstr>PowerPoint-bemutató</vt:lpstr>
      <vt:lpstr>Többszörös intelligencia - egyenrangú képességek rendszere</vt:lpstr>
      <vt:lpstr>PowerPoint-bemutató</vt:lpstr>
      <vt:lpstr>Gardner szerinti nyolcféle intelligencia</vt:lpstr>
      <vt:lpstr>PowerPoint-bemutató</vt:lpstr>
      <vt:lpstr>Feladat</vt:lpstr>
      <vt:lpstr>NYELVI INTELLIGENCIA</vt:lpstr>
      <vt:lpstr>LOGIKAI ÉS MATEMATIKAI INELLIGENCIA</vt:lpstr>
      <vt:lpstr>VIZUÁLIS/TÉRBELI INTELLIGENCIA</vt:lpstr>
      <vt:lpstr>TESTI-KINESZTETIKUS INTELLIGENCIA</vt:lpstr>
      <vt:lpstr>ZENEI INELLIGENCIA</vt:lpstr>
      <vt:lpstr>INTERPERSZONÁLIS INTELLIGENCIA</vt:lpstr>
      <vt:lpstr>INTRAPERSZONÁLIS INTELLIGENCIA</vt:lpstr>
      <vt:lpstr>TERMÉSZETI/PRAKTIKUS INTELLIGENCIA</vt:lpstr>
      <vt:lpstr>Használjuk a többszörös intelligenciát arra, hogy … </vt:lpstr>
      <vt:lpstr>PowerPoint-bemutató</vt:lpstr>
      <vt:lpstr>PowerPoint-bemutató</vt:lpstr>
      <vt:lpstr>MINDENKI MÁSKÉPPEN OKOS!</vt:lpstr>
      <vt:lpstr>KÖSZÖNÖM MEGTISZTELŐ FIGYELMÜKET!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EKE</dc:creator>
  <cp:lastModifiedBy>Maci</cp:lastModifiedBy>
  <cp:revision>229</cp:revision>
  <cp:lastPrinted>2017-09-18T15:10:20Z</cp:lastPrinted>
  <dcterms:created xsi:type="dcterms:W3CDTF">2017-02-10T12:16:28Z</dcterms:created>
  <dcterms:modified xsi:type="dcterms:W3CDTF">2020-06-22T19:15:35Z</dcterms:modified>
</cp:coreProperties>
</file>