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32" r:id="rId2"/>
  </p:sldMasterIdLst>
  <p:notesMasterIdLst>
    <p:notesMasterId r:id="rId33"/>
  </p:notesMasterIdLst>
  <p:sldIdLst>
    <p:sldId id="256" r:id="rId3"/>
    <p:sldId id="270" r:id="rId4"/>
    <p:sldId id="307" r:id="rId5"/>
    <p:sldId id="326" r:id="rId6"/>
    <p:sldId id="305" r:id="rId7"/>
    <p:sldId id="288" r:id="rId8"/>
    <p:sldId id="300" r:id="rId9"/>
    <p:sldId id="263" r:id="rId10"/>
    <p:sldId id="308" r:id="rId11"/>
    <p:sldId id="290" r:id="rId12"/>
    <p:sldId id="309" r:id="rId13"/>
    <p:sldId id="291" r:id="rId14"/>
    <p:sldId id="301" r:id="rId15"/>
    <p:sldId id="292" r:id="rId16"/>
    <p:sldId id="293" r:id="rId17"/>
    <p:sldId id="294" r:id="rId18"/>
    <p:sldId id="332" r:id="rId19"/>
    <p:sldId id="333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45" r:id="rId31"/>
    <p:sldId id="346" r:id="rId3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76EF8FBF-30FA-4120-BBD8-E863E0823508}">
          <p14:sldIdLst>
            <p14:sldId id="256"/>
            <p14:sldId id="270"/>
            <p14:sldId id="307"/>
            <p14:sldId id="326"/>
            <p14:sldId id="305"/>
            <p14:sldId id="288"/>
            <p14:sldId id="300"/>
            <p14:sldId id="263"/>
            <p14:sldId id="308"/>
            <p14:sldId id="290"/>
            <p14:sldId id="309"/>
            <p14:sldId id="291"/>
            <p14:sldId id="301"/>
            <p14:sldId id="292"/>
            <p14:sldId id="293"/>
            <p14:sldId id="294"/>
            <p14:sldId id="332"/>
            <p14:sldId id="333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</p14:sldIdLst>
        </p14:section>
        <p14:section name="Névtelen szakasz" id="{FA7613E6-CFC5-414C-9FD5-F1B4D91F0A9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1B4A52"/>
    <a:srgbClr val="1D4C53"/>
    <a:srgbClr val="194650"/>
    <a:srgbClr val="1A4951"/>
    <a:srgbClr val="FFFFFF"/>
    <a:srgbClr val="1A4850"/>
    <a:srgbClr val="235458"/>
    <a:srgbClr val="1A4751"/>
    <a:srgbClr val="1A48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12E1F-1EF2-4D2B-AEEB-9B2D5A414D7D}" type="datetimeFigureOut">
              <a:rPr lang="hu-HU" smtClean="0"/>
              <a:t>2020.10.19.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40721-D256-4478-AE44-7EFCD408E8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7268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9480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D125CA-00A7-49E5-B8D4-99BF5D4AE52D}" type="slidenum">
              <a:rPr lang="hu-HU" altLang="hu-HU" smtClean="0"/>
              <a:pPr>
                <a:spcBef>
                  <a:spcPct val="0"/>
                </a:spcBef>
              </a:pPr>
              <a:t>5</a:t>
            </a:fld>
            <a:endParaRPr lang="hu-HU" altLang="hu-HU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200" y="738188"/>
            <a:ext cx="6575425" cy="3698875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3125"/>
            <a:ext cx="5381625" cy="443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3762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5C0855E0-81BD-4783-B405-8BB52ADEF91D}" type="datetimeFigureOut">
              <a:rPr lang="hu-HU" smtClean="0"/>
              <a:t>2020.10.19.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hu-HU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83249AB-9641-49EC-A021-FB90D327C3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060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55E0-81BD-4783-B405-8BB52ADEF91D}" type="datetimeFigureOut">
              <a:rPr lang="hu-HU" smtClean="0"/>
              <a:t>2020.10.19.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49AB-9641-49EC-A021-FB90D327C3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0880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55E0-81BD-4783-B405-8BB52ADEF91D}" type="datetimeFigureOut">
              <a:rPr lang="hu-HU" smtClean="0"/>
              <a:t>2020.10.19.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49AB-9641-49EC-A021-FB90D327C3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5539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55E0-81BD-4783-B405-8BB52ADEF91D}" type="datetimeFigureOut">
              <a:rPr lang="hu-HU" smtClean="0"/>
              <a:t>2020.10.19.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49AB-9641-49EC-A021-FB90D327C3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9533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55E0-81BD-4783-B405-8BB52ADEF91D}" type="datetimeFigureOut">
              <a:rPr lang="hu-HU" smtClean="0"/>
              <a:t>2020.10.19.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49AB-9641-49EC-A021-FB90D327C3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270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55E0-81BD-4783-B405-8BB52ADEF91D}" type="datetimeFigureOut">
              <a:rPr lang="hu-HU" smtClean="0"/>
              <a:t>2020.10.19.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49AB-9641-49EC-A021-FB90D327C3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9371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55E0-81BD-4783-B405-8BB52ADEF91D}" type="datetimeFigureOut">
              <a:rPr lang="hu-HU" smtClean="0"/>
              <a:t>2020.10.19.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49AB-9641-49EC-A021-FB90D327C3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8813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55E0-81BD-4783-B405-8BB52ADEF91D}" type="datetimeFigureOut">
              <a:rPr lang="hu-HU" smtClean="0"/>
              <a:t>2020.10.19.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49AB-9641-49EC-A021-FB90D327C3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6440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55E0-81BD-4783-B405-8BB52ADEF91D}" type="datetimeFigureOut">
              <a:rPr lang="hu-HU" smtClean="0"/>
              <a:t>2020.10.19.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49AB-9641-49EC-A021-FB90D327C3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7291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(HU)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72635" y="0"/>
            <a:ext cx="1219365" cy="121904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1219048"/>
            <a:ext cx="12192000" cy="5638952"/>
          </a:xfrm>
          <a:prstGeom prst="rect">
            <a:avLst/>
          </a:prstGeom>
          <a:gradFill flip="none" rotWithShape="1">
            <a:gsLst>
              <a:gs pos="100000">
                <a:srgbClr val="00487E">
                  <a:alpha val="50000"/>
                </a:srgb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" y="0"/>
            <a:ext cx="12191999" cy="1219048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2" y="152383"/>
            <a:ext cx="9557969" cy="911389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8173" y="6400800"/>
            <a:ext cx="10672315" cy="301752"/>
          </a:xfrm>
        </p:spPr>
        <p:txBody>
          <a:bodyPr lIns="0" tIns="0" rIns="0" bIns="0"/>
          <a:lstStyle>
            <a:lvl1pPr algn="l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80491" y="6400800"/>
            <a:ext cx="301829" cy="301752"/>
          </a:xfrm>
          <a:prstGeom prst="rect">
            <a:avLst/>
          </a:prstGeom>
          <a:ln w="12700">
            <a:solidFill>
              <a:schemeClr val="bg1">
                <a:alpha val="50000"/>
              </a:schemeClr>
            </a:solidFill>
          </a:ln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B41381F-1450-4E0E-9EEB-2F42F9D38EB9}" type="slidenum">
              <a:rPr lang="hu-HU" smtClean="0">
                <a:solidFill>
                  <a:prstClr val="white"/>
                </a:solidFill>
              </a:rPr>
              <a:pPr/>
              <a:t>‹#›</a:t>
            </a:fld>
            <a:endParaRPr lang="hu-HU">
              <a:solidFill>
                <a:prstClr val="white"/>
              </a:solidFill>
            </a:endParaRP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 bwMode="auto">
          <a:xfrm>
            <a:off x="10165005" y="1"/>
            <a:ext cx="2026995" cy="1219200"/>
            <a:chOff x="623" y="1352"/>
            <a:chExt cx="2686" cy="1616"/>
          </a:xfrm>
        </p:grpSpPr>
        <p:sp>
          <p:nvSpPr>
            <p:cNvPr id="18" name="AutoShape 3"/>
            <p:cNvSpPr>
              <a:spLocks noChangeAspect="1" noChangeArrowheads="1" noTextEdit="1"/>
            </p:cNvSpPr>
            <p:nvPr/>
          </p:nvSpPr>
          <p:spPr bwMode="auto">
            <a:xfrm>
              <a:off x="623" y="1352"/>
              <a:ext cx="2686" cy="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sz="1800">
                <a:solidFill>
                  <a:prstClr val="black"/>
                </a:solidFill>
              </a:endParaRPr>
            </a:p>
          </p:txBody>
        </p:sp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625" y="1354"/>
              <a:ext cx="2686" cy="16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sz="1800">
                <a:solidFill>
                  <a:prstClr val="black"/>
                </a:solidFill>
              </a:endParaRPr>
            </a:p>
          </p:txBody>
        </p:sp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869" y="1556"/>
              <a:ext cx="2198" cy="873"/>
            </a:xfrm>
            <a:custGeom>
              <a:avLst/>
              <a:gdLst>
                <a:gd name="T0" fmla="*/ 182 w 928"/>
                <a:gd name="T1" fmla="*/ 8 h 368"/>
                <a:gd name="T2" fmla="*/ 265 w 928"/>
                <a:gd name="T3" fmla="*/ 102 h 368"/>
                <a:gd name="T4" fmla="*/ 271 w 928"/>
                <a:gd name="T5" fmla="*/ 286 h 368"/>
                <a:gd name="T6" fmla="*/ 375 w 928"/>
                <a:gd name="T7" fmla="*/ 183 h 368"/>
                <a:gd name="T8" fmla="*/ 317 w 928"/>
                <a:gd name="T9" fmla="*/ 351 h 368"/>
                <a:gd name="T10" fmla="*/ 391 w 928"/>
                <a:gd name="T11" fmla="*/ 176 h 368"/>
                <a:gd name="T12" fmla="*/ 482 w 928"/>
                <a:gd name="T13" fmla="*/ 109 h 368"/>
                <a:gd name="T14" fmla="*/ 175 w 928"/>
                <a:gd name="T15" fmla="*/ 92 h 368"/>
                <a:gd name="T16" fmla="*/ 276 w 928"/>
                <a:gd name="T17" fmla="*/ 88 h 368"/>
                <a:gd name="T18" fmla="*/ 288 w 928"/>
                <a:gd name="T19" fmla="*/ 200 h 368"/>
                <a:gd name="T20" fmla="*/ 372 w 928"/>
                <a:gd name="T21" fmla="*/ 176 h 368"/>
                <a:gd name="T22" fmla="*/ 380 w 928"/>
                <a:gd name="T23" fmla="*/ 88 h 368"/>
                <a:gd name="T24" fmla="*/ 286 w 928"/>
                <a:gd name="T25" fmla="*/ 103 h 368"/>
                <a:gd name="T26" fmla="*/ 359 w 928"/>
                <a:gd name="T27" fmla="*/ 19 h 368"/>
                <a:gd name="T28" fmla="*/ 471 w 928"/>
                <a:gd name="T29" fmla="*/ 81 h 368"/>
                <a:gd name="T30" fmla="*/ 119 w 928"/>
                <a:gd name="T31" fmla="*/ 88 h 368"/>
                <a:gd name="T32" fmla="*/ 24 w 928"/>
                <a:gd name="T33" fmla="*/ 139 h 368"/>
                <a:gd name="T34" fmla="*/ 80 w 928"/>
                <a:gd name="T35" fmla="*/ 3 h 368"/>
                <a:gd name="T36" fmla="*/ 9 w 928"/>
                <a:gd name="T37" fmla="*/ 30 h 368"/>
                <a:gd name="T38" fmla="*/ 4 w 928"/>
                <a:gd name="T39" fmla="*/ 291 h 368"/>
                <a:gd name="T40" fmla="*/ 133 w 928"/>
                <a:gd name="T41" fmla="*/ 352 h 368"/>
                <a:gd name="T42" fmla="*/ 123 w 928"/>
                <a:gd name="T43" fmla="*/ 119 h 368"/>
                <a:gd name="T44" fmla="*/ 76 w 928"/>
                <a:gd name="T45" fmla="*/ 22 h 368"/>
                <a:gd name="T46" fmla="*/ 21 w 928"/>
                <a:gd name="T47" fmla="*/ 145 h 368"/>
                <a:gd name="T48" fmla="*/ 19 w 928"/>
                <a:gd name="T49" fmla="*/ 347 h 368"/>
                <a:gd name="T50" fmla="*/ 107 w 928"/>
                <a:gd name="T51" fmla="*/ 340 h 368"/>
                <a:gd name="T52" fmla="*/ 107 w 928"/>
                <a:gd name="T53" fmla="*/ 340 h 368"/>
                <a:gd name="T54" fmla="*/ 58 w 928"/>
                <a:gd name="T55" fmla="*/ 217 h 368"/>
                <a:gd name="T56" fmla="*/ 920 w 928"/>
                <a:gd name="T57" fmla="*/ 29 h 368"/>
                <a:gd name="T58" fmla="*/ 777 w 928"/>
                <a:gd name="T59" fmla="*/ 1 h 368"/>
                <a:gd name="T60" fmla="*/ 675 w 928"/>
                <a:gd name="T61" fmla="*/ 8 h 368"/>
                <a:gd name="T62" fmla="*/ 539 w 928"/>
                <a:gd name="T63" fmla="*/ 175 h 368"/>
                <a:gd name="T64" fmla="*/ 529 w 928"/>
                <a:gd name="T65" fmla="*/ 102 h 368"/>
                <a:gd name="T66" fmla="*/ 519 w 928"/>
                <a:gd name="T67" fmla="*/ 350 h 368"/>
                <a:gd name="T68" fmla="*/ 631 w 928"/>
                <a:gd name="T69" fmla="*/ 272 h 368"/>
                <a:gd name="T70" fmla="*/ 686 w 928"/>
                <a:gd name="T71" fmla="*/ 368 h 368"/>
                <a:gd name="T72" fmla="*/ 791 w 928"/>
                <a:gd name="T73" fmla="*/ 284 h 368"/>
                <a:gd name="T74" fmla="*/ 911 w 928"/>
                <a:gd name="T75" fmla="*/ 367 h 368"/>
                <a:gd name="T76" fmla="*/ 717 w 928"/>
                <a:gd name="T77" fmla="*/ 210 h 368"/>
                <a:gd name="T78" fmla="*/ 539 w 928"/>
                <a:gd name="T79" fmla="*/ 335 h 368"/>
                <a:gd name="T80" fmla="*/ 609 w 928"/>
                <a:gd name="T81" fmla="*/ 279 h 368"/>
                <a:gd name="T82" fmla="*/ 610 w 928"/>
                <a:gd name="T83" fmla="*/ 281 h 368"/>
                <a:gd name="T84" fmla="*/ 778 w 928"/>
                <a:gd name="T85" fmla="*/ 273 h 368"/>
                <a:gd name="T86" fmla="*/ 686 w 928"/>
                <a:gd name="T87" fmla="*/ 336 h 368"/>
                <a:gd name="T88" fmla="*/ 614 w 928"/>
                <a:gd name="T89" fmla="*/ 262 h 368"/>
                <a:gd name="T90" fmla="*/ 605 w 928"/>
                <a:gd name="T91" fmla="*/ 30 h 368"/>
                <a:gd name="T92" fmla="*/ 724 w 928"/>
                <a:gd name="T93" fmla="*/ 231 h 368"/>
                <a:gd name="T94" fmla="*/ 896 w 928"/>
                <a:gd name="T95" fmla="*/ 18 h 368"/>
                <a:gd name="T96" fmla="*/ 895 w 928"/>
                <a:gd name="T97" fmla="*/ 347 h 368"/>
                <a:gd name="T98" fmla="*/ 909 w 928"/>
                <a:gd name="T99" fmla="*/ 335 h 368"/>
                <a:gd name="T100" fmla="*/ 836 w 928"/>
                <a:gd name="T101" fmla="*/ 92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28" h="368">
                  <a:moveTo>
                    <a:pt x="493" y="8"/>
                  </a:moveTo>
                  <a:cubicBezTo>
                    <a:pt x="360" y="8"/>
                    <a:pt x="360" y="8"/>
                    <a:pt x="360" y="8"/>
                  </a:cubicBezTo>
                  <a:cubicBezTo>
                    <a:pt x="358" y="5"/>
                    <a:pt x="355" y="3"/>
                    <a:pt x="351" y="3"/>
                  </a:cubicBezTo>
                  <a:cubicBezTo>
                    <a:pt x="348" y="3"/>
                    <a:pt x="345" y="5"/>
                    <a:pt x="343" y="8"/>
                  </a:cubicBezTo>
                  <a:cubicBezTo>
                    <a:pt x="182" y="8"/>
                    <a:pt x="182" y="8"/>
                    <a:pt x="182" y="8"/>
                  </a:cubicBezTo>
                  <a:cubicBezTo>
                    <a:pt x="179" y="4"/>
                    <a:pt x="174" y="0"/>
                    <a:pt x="168" y="0"/>
                  </a:cubicBezTo>
                  <a:cubicBezTo>
                    <a:pt x="159" y="0"/>
                    <a:pt x="152" y="7"/>
                    <a:pt x="152" y="16"/>
                  </a:cubicBezTo>
                  <a:cubicBezTo>
                    <a:pt x="152" y="24"/>
                    <a:pt x="158" y="30"/>
                    <a:pt x="165" y="32"/>
                  </a:cubicBezTo>
                  <a:cubicBezTo>
                    <a:pt x="165" y="102"/>
                    <a:pt x="165" y="102"/>
                    <a:pt x="165" y="102"/>
                  </a:cubicBezTo>
                  <a:cubicBezTo>
                    <a:pt x="265" y="102"/>
                    <a:pt x="265" y="102"/>
                    <a:pt x="265" y="102"/>
                  </a:cubicBezTo>
                  <a:cubicBezTo>
                    <a:pt x="266" y="105"/>
                    <a:pt x="268" y="108"/>
                    <a:pt x="271" y="110"/>
                  </a:cubicBezTo>
                  <a:cubicBezTo>
                    <a:pt x="271" y="190"/>
                    <a:pt x="271" y="190"/>
                    <a:pt x="271" y="190"/>
                  </a:cubicBezTo>
                  <a:cubicBezTo>
                    <a:pt x="267" y="191"/>
                    <a:pt x="264" y="196"/>
                    <a:pt x="264" y="200"/>
                  </a:cubicBezTo>
                  <a:cubicBezTo>
                    <a:pt x="264" y="205"/>
                    <a:pt x="267" y="209"/>
                    <a:pt x="271" y="211"/>
                  </a:cubicBezTo>
                  <a:cubicBezTo>
                    <a:pt x="271" y="286"/>
                    <a:pt x="271" y="286"/>
                    <a:pt x="271" y="286"/>
                  </a:cubicBezTo>
                  <a:cubicBezTo>
                    <a:pt x="264" y="288"/>
                    <a:pt x="259" y="294"/>
                    <a:pt x="259" y="301"/>
                  </a:cubicBezTo>
                  <a:cubicBezTo>
                    <a:pt x="259" y="310"/>
                    <a:pt x="266" y="317"/>
                    <a:pt x="275" y="317"/>
                  </a:cubicBezTo>
                  <a:cubicBezTo>
                    <a:pt x="284" y="317"/>
                    <a:pt x="291" y="310"/>
                    <a:pt x="291" y="301"/>
                  </a:cubicBezTo>
                  <a:cubicBezTo>
                    <a:pt x="291" y="296"/>
                    <a:pt x="289" y="292"/>
                    <a:pt x="286" y="289"/>
                  </a:cubicBezTo>
                  <a:cubicBezTo>
                    <a:pt x="375" y="183"/>
                    <a:pt x="375" y="183"/>
                    <a:pt x="375" y="183"/>
                  </a:cubicBezTo>
                  <a:cubicBezTo>
                    <a:pt x="375" y="183"/>
                    <a:pt x="375" y="183"/>
                    <a:pt x="376" y="184"/>
                  </a:cubicBezTo>
                  <a:cubicBezTo>
                    <a:pt x="376" y="347"/>
                    <a:pt x="376" y="347"/>
                    <a:pt x="376" y="347"/>
                  </a:cubicBezTo>
                  <a:cubicBezTo>
                    <a:pt x="336" y="347"/>
                    <a:pt x="336" y="347"/>
                    <a:pt x="336" y="347"/>
                  </a:cubicBezTo>
                  <a:cubicBezTo>
                    <a:pt x="334" y="343"/>
                    <a:pt x="331" y="341"/>
                    <a:pt x="327" y="341"/>
                  </a:cubicBezTo>
                  <a:cubicBezTo>
                    <a:pt x="321" y="341"/>
                    <a:pt x="317" y="345"/>
                    <a:pt x="317" y="351"/>
                  </a:cubicBezTo>
                  <a:cubicBezTo>
                    <a:pt x="317" y="356"/>
                    <a:pt x="321" y="360"/>
                    <a:pt x="327" y="360"/>
                  </a:cubicBezTo>
                  <a:cubicBezTo>
                    <a:pt x="330" y="360"/>
                    <a:pt x="332" y="359"/>
                    <a:pt x="334" y="357"/>
                  </a:cubicBezTo>
                  <a:cubicBezTo>
                    <a:pt x="386" y="357"/>
                    <a:pt x="386" y="357"/>
                    <a:pt x="386" y="357"/>
                  </a:cubicBezTo>
                  <a:cubicBezTo>
                    <a:pt x="386" y="184"/>
                    <a:pt x="386" y="184"/>
                    <a:pt x="386" y="184"/>
                  </a:cubicBezTo>
                  <a:cubicBezTo>
                    <a:pt x="389" y="183"/>
                    <a:pt x="391" y="179"/>
                    <a:pt x="391" y="176"/>
                  </a:cubicBezTo>
                  <a:cubicBezTo>
                    <a:pt x="391" y="172"/>
                    <a:pt x="389" y="169"/>
                    <a:pt x="386" y="167"/>
                  </a:cubicBezTo>
                  <a:cubicBezTo>
                    <a:pt x="386" y="105"/>
                    <a:pt x="386" y="105"/>
                    <a:pt x="386" y="105"/>
                  </a:cubicBezTo>
                  <a:cubicBezTo>
                    <a:pt x="387" y="104"/>
                    <a:pt x="388" y="103"/>
                    <a:pt x="389" y="102"/>
                  </a:cubicBezTo>
                  <a:cubicBezTo>
                    <a:pt x="469" y="102"/>
                    <a:pt x="469" y="102"/>
                    <a:pt x="469" y="102"/>
                  </a:cubicBezTo>
                  <a:cubicBezTo>
                    <a:pt x="472" y="106"/>
                    <a:pt x="477" y="109"/>
                    <a:pt x="482" y="109"/>
                  </a:cubicBezTo>
                  <a:cubicBezTo>
                    <a:pt x="491" y="109"/>
                    <a:pt x="498" y="102"/>
                    <a:pt x="498" y="93"/>
                  </a:cubicBezTo>
                  <a:cubicBezTo>
                    <a:pt x="498" y="88"/>
                    <a:pt x="496" y="84"/>
                    <a:pt x="493" y="81"/>
                  </a:cubicBezTo>
                  <a:lnTo>
                    <a:pt x="493" y="8"/>
                  </a:lnTo>
                  <a:close/>
                  <a:moveTo>
                    <a:pt x="267" y="92"/>
                  </a:moveTo>
                  <a:cubicBezTo>
                    <a:pt x="175" y="92"/>
                    <a:pt x="175" y="92"/>
                    <a:pt x="175" y="92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80" y="29"/>
                    <a:pt x="183" y="24"/>
                    <a:pt x="184" y="18"/>
                  </a:cubicBezTo>
                  <a:cubicBezTo>
                    <a:pt x="343" y="18"/>
                    <a:pt x="343" y="18"/>
                    <a:pt x="343" y="18"/>
                  </a:cubicBezTo>
                  <a:cubicBezTo>
                    <a:pt x="281" y="89"/>
                    <a:pt x="281" y="89"/>
                    <a:pt x="281" y="89"/>
                  </a:cubicBezTo>
                  <a:cubicBezTo>
                    <a:pt x="280" y="88"/>
                    <a:pt x="278" y="88"/>
                    <a:pt x="276" y="88"/>
                  </a:cubicBezTo>
                  <a:cubicBezTo>
                    <a:pt x="272" y="88"/>
                    <a:pt x="269" y="89"/>
                    <a:pt x="267" y="92"/>
                  </a:cubicBezTo>
                  <a:close/>
                  <a:moveTo>
                    <a:pt x="284" y="288"/>
                  </a:moveTo>
                  <a:cubicBezTo>
                    <a:pt x="283" y="287"/>
                    <a:pt x="282" y="287"/>
                    <a:pt x="281" y="287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85" y="209"/>
                    <a:pt x="288" y="205"/>
                    <a:pt x="288" y="200"/>
                  </a:cubicBezTo>
                  <a:cubicBezTo>
                    <a:pt x="288" y="196"/>
                    <a:pt x="285" y="192"/>
                    <a:pt x="281" y="190"/>
                  </a:cubicBezTo>
                  <a:cubicBezTo>
                    <a:pt x="281" y="109"/>
                    <a:pt x="281" y="109"/>
                    <a:pt x="281" y="109"/>
                  </a:cubicBezTo>
                  <a:cubicBezTo>
                    <a:pt x="283" y="108"/>
                    <a:pt x="284" y="107"/>
                    <a:pt x="285" y="105"/>
                  </a:cubicBezTo>
                  <a:cubicBezTo>
                    <a:pt x="373" y="172"/>
                    <a:pt x="373" y="172"/>
                    <a:pt x="373" y="172"/>
                  </a:cubicBezTo>
                  <a:cubicBezTo>
                    <a:pt x="372" y="173"/>
                    <a:pt x="372" y="174"/>
                    <a:pt x="372" y="176"/>
                  </a:cubicBezTo>
                  <a:cubicBezTo>
                    <a:pt x="372" y="178"/>
                    <a:pt x="372" y="179"/>
                    <a:pt x="373" y="181"/>
                  </a:cubicBezTo>
                  <a:lnTo>
                    <a:pt x="284" y="288"/>
                  </a:lnTo>
                  <a:close/>
                  <a:moveTo>
                    <a:pt x="466" y="92"/>
                  </a:moveTo>
                  <a:cubicBezTo>
                    <a:pt x="388" y="92"/>
                    <a:pt x="388" y="92"/>
                    <a:pt x="388" y="92"/>
                  </a:cubicBezTo>
                  <a:cubicBezTo>
                    <a:pt x="386" y="89"/>
                    <a:pt x="383" y="88"/>
                    <a:pt x="380" y="88"/>
                  </a:cubicBezTo>
                  <a:cubicBezTo>
                    <a:pt x="375" y="88"/>
                    <a:pt x="370" y="92"/>
                    <a:pt x="370" y="98"/>
                  </a:cubicBezTo>
                  <a:cubicBezTo>
                    <a:pt x="370" y="101"/>
                    <a:pt x="373" y="105"/>
                    <a:pt x="376" y="106"/>
                  </a:cubicBezTo>
                  <a:cubicBezTo>
                    <a:pt x="376" y="168"/>
                    <a:pt x="376" y="168"/>
                    <a:pt x="376" y="168"/>
                  </a:cubicBezTo>
                  <a:cubicBezTo>
                    <a:pt x="375" y="168"/>
                    <a:pt x="374" y="169"/>
                    <a:pt x="374" y="170"/>
                  </a:cubicBezTo>
                  <a:cubicBezTo>
                    <a:pt x="286" y="103"/>
                    <a:pt x="286" y="103"/>
                    <a:pt x="286" y="103"/>
                  </a:cubicBezTo>
                  <a:cubicBezTo>
                    <a:pt x="287" y="102"/>
                    <a:pt x="287" y="101"/>
                    <a:pt x="287" y="99"/>
                  </a:cubicBezTo>
                  <a:cubicBezTo>
                    <a:pt x="287" y="96"/>
                    <a:pt x="286" y="93"/>
                    <a:pt x="283" y="91"/>
                  </a:cubicBezTo>
                  <a:cubicBezTo>
                    <a:pt x="345" y="20"/>
                    <a:pt x="345" y="20"/>
                    <a:pt x="345" y="20"/>
                  </a:cubicBezTo>
                  <a:cubicBezTo>
                    <a:pt x="346" y="22"/>
                    <a:pt x="349" y="23"/>
                    <a:pt x="351" y="23"/>
                  </a:cubicBezTo>
                  <a:cubicBezTo>
                    <a:pt x="355" y="23"/>
                    <a:pt x="358" y="21"/>
                    <a:pt x="359" y="19"/>
                  </a:cubicBezTo>
                  <a:cubicBezTo>
                    <a:pt x="469" y="83"/>
                    <a:pt x="469" y="83"/>
                    <a:pt x="469" y="83"/>
                  </a:cubicBezTo>
                  <a:cubicBezTo>
                    <a:pt x="468" y="86"/>
                    <a:pt x="466" y="89"/>
                    <a:pt x="466" y="92"/>
                  </a:cubicBezTo>
                  <a:close/>
                  <a:moveTo>
                    <a:pt x="483" y="77"/>
                  </a:moveTo>
                  <a:cubicBezTo>
                    <a:pt x="482" y="77"/>
                    <a:pt x="482" y="77"/>
                    <a:pt x="482" y="77"/>
                  </a:cubicBezTo>
                  <a:cubicBezTo>
                    <a:pt x="478" y="77"/>
                    <a:pt x="474" y="79"/>
                    <a:pt x="471" y="81"/>
                  </a:cubicBezTo>
                  <a:cubicBezTo>
                    <a:pt x="364" y="18"/>
                    <a:pt x="364" y="18"/>
                    <a:pt x="364" y="18"/>
                  </a:cubicBezTo>
                  <a:cubicBezTo>
                    <a:pt x="483" y="18"/>
                    <a:pt x="483" y="18"/>
                    <a:pt x="483" y="18"/>
                  </a:cubicBezTo>
                  <a:lnTo>
                    <a:pt x="483" y="77"/>
                  </a:lnTo>
                  <a:close/>
                  <a:moveTo>
                    <a:pt x="135" y="104"/>
                  </a:moveTo>
                  <a:cubicBezTo>
                    <a:pt x="135" y="95"/>
                    <a:pt x="128" y="88"/>
                    <a:pt x="119" y="88"/>
                  </a:cubicBezTo>
                  <a:cubicBezTo>
                    <a:pt x="110" y="88"/>
                    <a:pt x="103" y="95"/>
                    <a:pt x="103" y="104"/>
                  </a:cubicBezTo>
                  <a:cubicBezTo>
                    <a:pt x="103" y="109"/>
                    <a:pt x="106" y="114"/>
                    <a:pt x="111" y="117"/>
                  </a:cubicBezTo>
                  <a:cubicBezTo>
                    <a:pt x="57" y="214"/>
                    <a:pt x="57" y="214"/>
                    <a:pt x="57" y="214"/>
                  </a:cubicBezTo>
                  <a:cubicBezTo>
                    <a:pt x="23" y="143"/>
                    <a:pt x="23" y="143"/>
                    <a:pt x="23" y="143"/>
                  </a:cubicBezTo>
                  <a:cubicBezTo>
                    <a:pt x="23" y="142"/>
                    <a:pt x="24" y="140"/>
                    <a:pt x="24" y="139"/>
                  </a:cubicBezTo>
                  <a:cubicBezTo>
                    <a:pt x="24" y="136"/>
                    <a:pt x="23" y="134"/>
                    <a:pt x="21" y="132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79" y="23"/>
                    <a:pt x="79" y="23"/>
                    <a:pt x="80" y="23"/>
                  </a:cubicBezTo>
                  <a:cubicBezTo>
                    <a:pt x="85" y="23"/>
                    <a:pt x="90" y="19"/>
                    <a:pt x="90" y="13"/>
                  </a:cubicBezTo>
                  <a:cubicBezTo>
                    <a:pt x="90" y="8"/>
                    <a:pt x="85" y="3"/>
                    <a:pt x="80" y="3"/>
                  </a:cubicBezTo>
                  <a:cubicBezTo>
                    <a:pt x="76" y="3"/>
                    <a:pt x="73" y="5"/>
                    <a:pt x="7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4"/>
                    <a:pt x="22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2"/>
                    <a:pt x="3" y="28"/>
                    <a:pt x="9" y="30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6" y="132"/>
                    <a:pt x="4" y="135"/>
                    <a:pt x="4" y="139"/>
                  </a:cubicBezTo>
                  <a:cubicBezTo>
                    <a:pt x="4" y="142"/>
                    <a:pt x="6" y="145"/>
                    <a:pt x="9" y="147"/>
                  </a:cubicBezTo>
                  <a:cubicBezTo>
                    <a:pt x="9" y="283"/>
                    <a:pt x="9" y="283"/>
                    <a:pt x="9" y="283"/>
                  </a:cubicBezTo>
                  <a:cubicBezTo>
                    <a:pt x="6" y="285"/>
                    <a:pt x="4" y="288"/>
                    <a:pt x="4" y="291"/>
                  </a:cubicBezTo>
                  <a:cubicBezTo>
                    <a:pt x="4" y="294"/>
                    <a:pt x="6" y="297"/>
                    <a:pt x="9" y="299"/>
                  </a:cubicBezTo>
                  <a:cubicBezTo>
                    <a:pt x="9" y="357"/>
                    <a:pt x="9" y="357"/>
                    <a:pt x="9" y="357"/>
                  </a:cubicBezTo>
                  <a:cubicBezTo>
                    <a:pt x="102" y="357"/>
                    <a:pt x="102" y="357"/>
                    <a:pt x="102" y="357"/>
                  </a:cubicBezTo>
                  <a:cubicBezTo>
                    <a:pt x="104" y="363"/>
                    <a:pt x="110" y="368"/>
                    <a:pt x="117" y="368"/>
                  </a:cubicBezTo>
                  <a:cubicBezTo>
                    <a:pt x="126" y="368"/>
                    <a:pt x="133" y="360"/>
                    <a:pt x="133" y="352"/>
                  </a:cubicBezTo>
                  <a:cubicBezTo>
                    <a:pt x="133" y="345"/>
                    <a:pt x="129" y="340"/>
                    <a:pt x="123" y="337"/>
                  </a:cubicBezTo>
                  <a:cubicBezTo>
                    <a:pt x="123" y="225"/>
                    <a:pt x="123" y="225"/>
                    <a:pt x="123" y="225"/>
                  </a:cubicBezTo>
                  <a:cubicBezTo>
                    <a:pt x="126" y="224"/>
                    <a:pt x="128" y="220"/>
                    <a:pt x="128" y="217"/>
                  </a:cubicBezTo>
                  <a:cubicBezTo>
                    <a:pt x="128" y="213"/>
                    <a:pt x="126" y="210"/>
                    <a:pt x="123" y="209"/>
                  </a:cubicBezTo>
                  <a:cubicBezTo>
                    <a:pt x="123" y="119"/>
                    <a:pt x="123" y="119"/>
                    <a:pt x="123" y="119"/>
                  </a:cubicBezTo>
                  <a:cubicBezTo>
                    <a:pt x="130" y="117"/>
                    <a:pt x="135" y="111"/>
                    <a:pt x="135" y="104"/>
                  </a:cubicBezTo>
                  <a:close/>
                  <a:moveTo>
                    <a:pt x="19" y="32"/>
                  </a:moveTo>
                  <a:cubicBezTo>
                    <a:pt x="25" y="31"/>
                    <a:pt x="31" y="25"/>
                    <a:pt x="32" y="18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3" y="20"/>
                    <a:pt x="74" y="21"/>
                    <a:pt x="76" y="22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19" y="131"/>
                    <a:pt x="19" y="130"/>
                    <a:pt x="19" y="130"/>
                  </a:cubicBezTo>
                  <a:lnTo>
                    <a:pt x="19" y="32"/>
                  </a:lnTo>
                  <a:close/>
                  <a:moveTo>
                    <a:pt x="19" y="147"/>
                  </a:moveTo>
                  <a:cubicBezTo>
                    <a:pt x="20" y="147"/>
                    <a:pt x="20" y="146"/>
                    <a:pt x="21" y="145"/>
                  </a:cubicBezTo>
                  <a:cubicBezTo>
                    <a:pt x="55" y="216"/>
                    <a:pt x="55" y="216"/>
                    <a:pt x="55" y="216"/>
                  </a:cubicBezTo>
                  <a:cubicBezTo>
                    <a:pt x="19" y="282"/>
                    <a:pt x="19" y="282"/>
                    <a:pt x="19" y="282"/>
                  </a:cubicBezTo>
                  <a:lnTo>
                    <a:pt x="19" y="147"/>
                  </a:lnTo>
                  <a:close/>
                  <a:moveTo>
                    <a:pt x="102" y="347"/>
                  </a:moveTo>
                  <a:cubicBezTo>
                    <a:pt x="19" y="347"/>
                    <a:pt x="19" y="347"/>
                    <a:pt x="19" y="347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21" y="298"/>
                    <a:pt x="23" y="295"/>
                    <a:pt x="24" y="292"/>
                  </a:cubicBezTo>
                  <a:cubicBezTo>
                    <a:pt x="105" y="341"/>
                    <a:pt x="105" y="341"/>
                    <a:pt x="105" y="341"/>
                  </a:cubicBezTo>
                  <a:cubicBezTo>
                    <a:pt x="103" y="343"/>
                    <a:pt x="102" y="345"/>
                    <a:pt x="102" y="347"/>
                  </a:cubicBezTo>
                  <a:close/>
                  <a:moveTo>
                    <a:pt x="107" y="340"/>
                  </a:moveTo>
                  <a:cubicBezTo>
                    <a:pt x="23" y="289"/>
                    <a:pt x="23" y="289"/>
                    <a:pt x="23" y="289"/>
                  </a:cubicBezTo>
                  <a:cubicBezTo>
                    <a:pt x="23" y="287"/>
                    <a:pt x="22" y="285"/>
                    <a:pt x="20" y="284"/>
                  </a:cubicBezTo>
                  <a:cubicBezTo>
                    <a:pt x="57" y="219"/>
                    <a:pt x="57" y="219"/>
                    <a:pt x="57" y="219"/>
                  </a:cubicBezTo>
                  <a:cubicBezTo>
                    <a:pt x="113" y="336"/>
                    <a:pt x="113" y="336"/>
                    <a:pt x="113" y="336"/>
                  </a:cubicBezTo>
                  <a:cubicBezTo>
                    <a:pt x="110" y="337"/>
                    <a:pt x="108" y="338"/>
                    <a:pt x="107" y="340"/>
                  </a:cubicBezTo>
                  <a:close/>
                  <a:moveTo>
                    <a:pt x="113" y="209"/>
                  </a:moveTo>
                  <a:cubicBezTo>
                    <a:pt x="111" y="210"/>
                    <a:pt x="109" y="213"/>
                    <a:pt x="109" y="217"/>
                  </a:cubicBezTo>
                  <a:cubicBezTo>
                    <a:pt x="109" y="220"/>
                    <a:pt x="111" y="223"/>
                    <a:pt x="113" y="225"/>
                  </a:cubicBezTo>
                  <a:cubicBezTo>
                    <a:pt x="113" y="332"/>
                    <a:pt x="113" y="332"/>
                    <a:pt x="113" y="332"/>
                  </a:cubicBezTo>
                  <a:cubicBezTo>
                    <a:pt x="58" y="217"/>
                    <a:pt x="58" y="217"/>
                    <a:pt x="58" y="217"/>
                  </a:cubicBezTo>
                  <a:cubicBezTo>
                    <a:pt x="113" y="118"/>
                    <a:pt x="113" y="118"/>
                    <a:pt x="113" y="118"/>
                  </a:cubicBezTo>
                  <a:cubicBezTo>
                    <a:pt x="113" y="118"/>
                    <a:pt x="113" y="119"/>
                    <a:pt x="113" y="119"/>
                  </a:cubicBezTo>
                  <a:lnTo>
                    <a:pt x="113" y="209"/>
                  </a:lnTo>
                  <a:close/>
                  <a:moveTo>
                    <a:pt x="920" y="338"/>
                  </a:moveTo>
                  <a:cubicBezTo>
                    <a:pt x="920" y="29"/>
                    <a:pt x="920" y="29"/>
                    <a:pt x="920" y="29"/>
                  </a:cubicBezTo>
                  <a:cubicBezTo>
                    <a:pt x="924" y="27"/>
                    <a:pt x="928" y="22"/>
                    <a:pt x="928" y="16"/>
                  </a:cubicBezTo>
                  <a:cubicBezTo>
                    <a:pt x="928" y="7"/>
                    <a:pt x="920" y="0"/>
                    <a:pt x="912" y="0"/>
                  </a:cubicBezTo>
                  <a:cubicBezTo>
                    <a:pt x="906" y="0"/>
                    <a:pt x="900" y="3"/>
                    <a:pt x="898" y="8"/>
                  </a:cubicBezTo>
                  <a:cubicBezTo>
                    <a:pt x="788" y="8"/>
                    <a:pt x="788" y="8"/>
                    <a:pt x="788" y="8"/>
                  </a:cubicBezTo>
                  <a:cubicBezTo>
                    <a:pt x="786" y="4"/>
                    <a:pt x="782" y="1"/>
                    <a:pt x="777" y="1"/>
                  </a:cubicBezTo>
                  <a:cubicBezTo>
                    <a:pt x="771" y="1"/>
                    <a:pt x="766" y="7"/>
                    <a:pt x="766" y="13"/>
                  </a:cubicBezTo>
                  <a:cubicBezTo>
                    <a:pt x="766" y="17"/>
                    <a:pt x="767" y="20"/>
                    <a:pt x="770" y="22"/>
                  </a:cubicBezTo>
                  <a:cubicBezTo>
                    <a:pt x="724" y="199"/>
                    <a:pt x="724" y="199"/>
                    <a:pt x="724" y="199"/>
                  </a:cubicBezTo>
                  <a:cubicBezTo>
                    <a:pt x="675" y="9"/>
                    <a:pt x="675" y="9"/>
                    <a:pt x="675" y="9"/>
                  </a:cubicBezTo>
                  <a:cubicBezTo>
                    <a:pt x="675" y="8"/>
                    <a:pt x="675" y="8"/>
                    <a:pt x="675" y="8"/>
                  </a:cubicBezTo>
                  <a:cubicBezTo>
                    <a:pt x="626" y="8"/>
                    <a:pt x="626" y="8"/>
                    <a:pt x="626" y="8"/>
                  </a:cubicBezTo>
                  <a:cubicBezTo>
                    <a:pt x="624" y="4"/>
                    <a:pt x="619" y="0"/>
                    <a:pt x="613" y="0"/>
                  </a:cubicBezTo>
                  <a:cubicBezTo>
                    <a:pt x="604" y="0"/>
                    <a:pt x="597" y="7"/>
                    <a:pt x="597" y="16"/>
                  </a:cubicBezTo>
                  <a:cubicBezTo>
                    <a:pt x="597" y="22"/>
                    <a:pt x="599" y="26"/>
                    <a:pt x="603" y="29"/>
                  </a:cubicBezTo>
                  <a:cubicBezTo>
                    <a:pt x="539" y="175"/>
                    <a:pt x="539" y="175"/>
                    <a:pt x="539" y="175"/>
                  </a:cubicBezTo>
                  <a:cubicBezTo>
                    <a:pt x="539" y="102"/>
                    <a:pt x="539" y="102"/>
                    <a:pt x="539" y="102"/>
                  </a:cubicBezTo>
                  <a:cubicBezTo>
                    <a:pt x="543" y="101"/>
                    <a:pt x="546" y="96"/>
                    <a:pt x="546" y="91"/>
                  </a:cubicBezTo>
                  <a:cubicBezTo>
                    <a:pt x="546" y="85"/>
                    <a:pt x="541" y="80"/>
                    <a:pt x="535" y="80"/>
                  </a:cubicBezTo>
                  <a:cubicBezTo>
                    <a:pt x="528" y="80"/>
                    <a:pt x="523" y="85"/>
                    <a:pt x="523" y="91"/>
                  </a:cubicBezTo>
                  <a:cubicBezTo>
                    <a:pt x="523" y="96"/>
                    <a:pt x="525" y="100"/>
                    <a:pt x="529" y="102"/>
                  </a:cubicBezTo>
                  <a:cubicBezTo>
                    <a:pt x="529" y="180"/>
                    <a:pt x="529" y="180"/>
                    <a:pt x="529" y="180"/>
                  </a:cubicBezTo>
                  <a:cubicBezTo>
                    <a:pt x="525" y="182"/>
                    <a:pt x="523" y="186"/>
                    <a:pt x="523" y="190"/>
                  </a:cubicBezTo>
                  <a:cubicBezTo>
                    <a:pt x="523" y="195"/>
                    <a:pt x="525" y="198"/>
                    <a:pt x="529" y="200"/>
                  </a:cubicBezTo>
                  <a:cubicBezTo>
                    <a:pt x="529" y="335"/>
                    <a:pt x="529" y="335"/>
                    <a:pt x="529" y="335"/>
                  </a:cubicBezTo>
                  <a:cubicBezTo>
                    <a:pt x="523" y="338"/>
                    <a:pt x="519" y="344"/>
                    <a:pt x="519" y="350"/>
                  </a:cubicBezTo>
                  <a:cubicBezTo>
                    <a:pt x="519" y="359"/>
                    <a:pt x="526" y="366"/>
                    <a:pt x="535" y="366"/>
                  </a:cubicBezTo>
                  <a:cubicBezTo>
                    <a:pt x="541" y="366"/>
                    <a:pt x="547" y="362"/>
                    <a:pt x="549" y="357"/>
                  </a:cubicBezTo>
                  <a:cubicBezTo>
                    <a:pt x="624" y="357"/>
                    <a:pt x="624" y="357"/>
                    <a:pt x="624" y="357"/>
                  </a:cubicBezTo>
                  <a:cubicBezTo>
                    <a:pt x="624" y="283"/>
                    <a:pt x="624" y="283"/>
                    <a:pt x="624" y="283"/>
                  </a:cubicBezTo>
                  <a:cubicBezTo>
                    <a:pt x="628" y="281"/>
                    <a:pt x="631" y="277"/>
                    <a:pt x="631" y="272"/>
                  </a:cubicBezTo>
                  <a:cubicBezTo>
                    <a:pt x="631" y="268"/>
                    <a:pt x="628" y="264"/>
                    <a:pt x="624" y="262"/>
                  </a:cubicBezTo>
                  <a:cubicBezTo>
                    <a:pt x="624" y="134"/>
                    <a:pt x="624" y="134"/>
                    <a:pt x="624" y="134"/>
                  </a:cubicBezTo>
                  <a:cubicBezTo>
                    <a:pt x="677" y="339"/>
                    <a:pt x="677" y="339"/>
                    <a:pt x="677" y="339"/>
                  </a:cubicBezTo>
                  <a:cubicBezTo>
                    <a:pt x="673" y="342"/>
                    <a:pt x="671" y="347"/>
                    <a:pt x="671" y="352"/>
                  </a:cubicBezTo>
                  <a:cubicBezTo>
                    <a:pt x="671" y="361"/>
                    <a:pt x="678" y="368"/>
                    <a:pt x="686" y="368"/>
                  </a:cubicBezTo>
                  <a:cubicBezTo>
                    <a:pt x="694" y="368"/>
                    <a:pt x="699" y="363"/>
                    <a:pt x="702" y="357"/>
                  </a:cubicBezTo>
                  <a:cubicBezTo>
                    <a:pt x="767" y="357"/>
                    <a:pt x="767" y="357"/>
                    <a:pt x="767" y="357"/>
                  </a:cubicBezTo>
                  <a:cubicBezTo>
                    <a:pt x="782" y="296"/>
                    <a:pt x="782" y="296"/>
                    <a:pt x="782" y="296"/>
                  </a:cubicBezTo>
                  <a:cubicBezTo>
                    <a:pt x="785" y="296"/>
                    <a:pt x="787" y="294"/>
                    <a:pt x="788" y="292"/>
                  </a:cubicBezTo>
                  <a:cubicBezTo>
                    <a:pt x="791" y="290"/>
                    <a:pt x="791" y="287"/>
                    <a:pt x="791" y="284"/>
                  </a:cubicBezTo>
                  <a:cubicBezTo>
                    <a:pt x="791" y="281"/>
                    <a:pt x="789" y="278"/>
                    <a:pt x="787" y="276"/>
                  </a:cubicBezTo>
                  <a:cubicBezTo>
                    <a:pt x="824" y="134"/>
                    <a:pt x="824" y="134"/>
                    <a:pt x="824" y="134"/>
                  </a:cubicBezTo>
                  <a:cubicBezTo>
                    <a:pt x="824" y="357"/>
                    <a:pt x="824" y="357"/>
                    <a:pt x="824" y="357"/>
                  </a:cubicBezTo>
                  <a:cubicBezTo>
                    <a:pt x="896" y="357"/>
                    <a:pt x="896" y="357"/>
                    <a:pt x="896" y="357"/>
                  </a:cubicBezTo>
                  <a:cubicBezTo>
                    <a:pt x="898" y="363"/>
                    <a:pt x="904" y="367"/>
                    <a:pt x="911" y="367"/>
                  </a:cubicBezTo>
                  <a:cubicBezTo>
                    <a:pt x="919" y="367"/>
                    <a:pt x="927" y="360"/>
                    <a:pt x="927" y="351"/>
                  </a:cubicBezTo>
                  <a:cubicBezTo>
                    <a:pt x="927" y="345"/>
                    <a:pt x="924" y="340"/>
                    <a:pt x="920" y="338"/>
                  </a:cubicBezTo>
                  <a:close/>
                  <a:moveTo>
                    <a:pt x="628" y="18"/>
                  </a:moveTo>
                  <a:cubicBezTo>
                    <a:pt x="667" y="18"/>
                    <a:pt x="667" y="18"/>
                    <a:pt x="667" y="18"/>
                  </a:cubicBezTo>
                  <a:cubicBezTo>
                    <a:pt x="717" y="210"/>
                    <a:pt x="717" y="210"/>
                    <a:pt x="717" y="210"/>
                  </a:cubicBezTo>
                  <a:cubicBezTo>
                    <a:pt x="716" y="210"/>
                    <a:pt x="716" y="210"/>
                    <a:pt x="716" y="210"/>
                  </a:cubicBezTo>
                  <a:cubicBezTo>
                    <a:pt x="622" y="29"/>
                    <a:pt x="622" y="29"/>
                    <a:pt x="622" y="29"/>
                  </a:cubicBezTo>
                  <a:cubicBezTo>
                    <a:pt x="625" y="27"/>
                    <a:pt x="628" y="23"/>
                    <a:pt x="628" y="18"/>
                  </a:cubicBezTo>
                  <a:close/>
                  <a:moveTo>
                    <a:pt x="543" y="337"/>
                  </a:moveTo>
                  <a:cubicBezTo>
                    <a:pt x="542" y="336"/>
                    <a:pt x="540" y="335"/>
                    <a:pt x="539" y="335"/>
                  </a:cubicBezTo>
                  <a:cubicBezTo>
                    <a:pt x="539" y="201"/>
                    <a:pt x="539" y="201"/>
                    <a:pt x="539" y="201"/>
                  </a:cubicBezTo>
                  <a:cubicBezTo>
                    <a:pt x="539" y="201"/>
                    <a:pt x="540" y="201"/>
                    <a:pt x="540" y="200"/>
                  </a:cubicBezTo>
                  <a:cubicBezTo>
                    <a:pt x="608" y="268"/>
                    <a:pt x="608" y="268"/>
                    <a:pt x="608" y="268"/>
                  </a:cubicBezTo>
                  <a:cubicBezTo>
                    <a:pt x="607" y="269"/>
                    <a:pt x="607" y="271"/>
                    <a:pt x="607" y="272"/>
                  </a:cubicBezTo>
                  <a:cubicBezTo>
                    <a:pt x="607" y="275"/>
                    <a:pt x="608" y="277"/>
                    <a:pt x="609" y="279"/>
                  </a:cubicBezTo>
                  <a:lnTo>
                    <a:pt x="543" y="337"/>
                  </a:lnTo>
                  <a:close/>
                  <a:moveTo>
                    <a:pt x="614" y="347"/>
                  </a:moveTo>
                  <a:cubicBezTo>
                    <a:pt x="550" y="347"/>
                    <a:pt x="550" y="347"/>
                    <a:pt x="550" y="347"/>
                  </a:cubicBezTo>
                  <a:cubicBezTo>
                    <a:pt x="549" y="344"/>
                    <a:pt x="548" y="341"/>
                    <a:pt x="545" y="339"/>
                  </a:cubicBezTo>
                  <a:cubicBezTo>
                    <a:pt x="610" y="281"/>
                    <a:pt x="610" y="281"/>
                    <a:pt x="610" y="281"/>
                  </a:cubicBezTo>
                  <a:cubicBezTo>
                    <a:pt x="611" y="282"/>
                    <a:pt x="613" y="283"/>
                    <a:pt x="614" y="283"/>
                  </a:cubicBezTo>
                  <a:lnTo>
                    <a:pt x="614" y="347"/>
                  </a:lnTo>
                  <a:close/>
                  <a:moveTo>
                    <a:pt x="815" y="101"/>
                  </a:moveTo>
                  <a:cubicBezTo>
                    <a:pt x="815" y="104"/>
                    <a:pt x="817" y="107"/>
                    <a:pt x="820" y="109"/>
                  </a:cubicBezTo>
                  <a:cubicBezTo>
                    <a:pt x="778" y="273"/>
                    <a:pt x="778" y="273"/>
                    <a:pt x="778" y="273"/>
                  </a:cubicBezTo>
                  <a:cubicBezTo>
                    <a:pt x="772" y="274"/>
                    <a:pt x="767" y="280"/>
                    <a:pt x="768" y="286"/>
                  </a:cubicBezTo>
                  <a:cubicBezTo>
                    <a:pt x="768" y="289"/>
                    <a:pt x="770" y="292"/>
                    <a:pt x="772" y="294"/>
                  </a:cubicBezTo>
                  <a:cubicBezTo>
                    <a:pt x="759" y="347"/>
                    <a:pt x="759" y="347"/>
                    <a:pt x="759" y="347"/>
                  </a:cubicBezTo>
                  <a:cubicBezTo>
                    <a:pt x="702" y="347"/>
                    <a:pt x="702" y="347"/>
                    <a:pt x="702" y="347"/>
                  </a:cubicBezTo>
                  <a:cubicBezTo>
                    <a:pt x="699" y="340"/>
                    <a:pt x="694" y="336"/>
                    <a:pt x="686" y="336"/>
                  </a:cubicBezTo>
                  <a:cubicBezTo>
                    <a:pt x="686" y="336"/>
                    <a:pt x="686" y="336"/>
                    <a:pt x="686" y="336"/>
                  </a:cubicBezTo>
                  <a:cubicBezTo>
                    <a:pt x="624" y="92"/>
                    <a:pt x="624" y="92"/>
                    <a:pt x="624" y="92"/>
                  </a:cubicBezTo>
                  <a:cubicBezTo>
                    <a:pt x="624" y="92"/>
                    <a:pt x="624" y="92"/>
                    <a:pt x="624" y="92"/>
                  </a:cubicBezTo>
                  <a:cubicBezTo>
                    <a:pt x="614" y="93"/>
                    <a:pt x="614" y="93"/>
                    <a:pt x="614" y="93"/>
                  </a:cubicBezTo>
                  <a:cubicBezTo>
                    <a:pt x="614" y="262"/>
                    <a:pt x="614" y="262"/>
                    <a:pt x="614" y="262"/>
                  </a:cubicBezTo>
                  <a:cubicBezTo>
                    <a:pt x="612" y="262"/>
                    <a:pt x="611" y="264"/>
                    <a:pt x="609" y="265"/>
                  </a:cubicBezTo>
                  <a:cubicBezTo>
                    <a:pt x="542" y="199"/>
                    <a:pt x="542" y="199"/>
                    <a:pt x="542" y="199"/>
                  </a:cubicBezTo>
                  <a:cubicBezTo>
                    <a:pt x="545" y="197"/>
                    <a:pt x="546" y="194"/>
                    <a:pt x="546" y="190"/>
                  </a:cubicBezTo>
                  <a:cubicBezTo>
                    <a:pt x="546" y="185"/>
                    <a:pt x="544" y="181"/>
                    <a:pt x="539" y="179"/>
                  </a:cubicBezTo>
                  <a:cubicBezTo>
                    <a:pt x="605" y="30"/>
                    <a:pt x="605" y="30"/>
                    <a:pt x="605" y="30"/>
                  </a:cubicBezTo>
                  <a:cubicBezTo>
                    <a:pt x="608" y="31"/>
                    <a:pt x="610" y="32"/>
                    <a:pt x="613" y="32"/>
                  </a:cubicBezTo>
                  <a:cubicBezTo>
                    <a:pt x="615" y="32"/>
                    <a:pt x="618" y="31"/>
                    <a:pt x="620" y="30"/>
                  </a:cubicBezTo>
                  <a:cubicBezTo>
                    <a:pt x="714" y="212"/>
                    <a:pt x="714" y="212"/>
                    <a:pt x="714" y="212"/>
                  </a:cubicBezTo>
                  <a:cubicBezTo>
                    <a:pt x="713" y="214"/>
                    <a:pt x="712" y="216"/>
                    <a:pt x="712" y="219"/>
                  </a:cubicBezTo>
                  <a:cubicBezTo>
                    <a:pt x="712" y="225"/>
                    <a:pt x="717" y="231"/>
                    <a:pt x="724" y="231"/>
                  </a:cubicBezTo>
                  <a:cubicBezTo>
                    <a:pt x="730" y="231"/>
                    <a:pt x="736" y="225"/>
                    <a:pt x="736" y="219"/>
                  </a:cubicBezTo>
                  <a:cubicBezTo>
                    <a:pt x="736" y="215"/>
                    <a:pt x="734" y="212"/>
                    <a:pt x="732" y="210"/>
                  </a:cubicBezTo>
                  <a:cubicBezTo>
                    <a:pt x="779" y="25"/>
                    <a:pt x="779" y="25"/>
                    <a:pt x="779" y="25"/>
                  </a:cubicBezTo>
                  <a:cubicBezTo>
                    <a:pt x="783" y="24"/>
                    <a:pt x="786" y="22"/>
                    <a:pt x="788" y="18"/>
                  </a:cubicBezTo>
                  <a:cubicBezTo>
                    <a:pt x="896" y="18"/>
                    <a:pt x="896" y="18"/>
                    <a:pt x="896" y="18"/>
                  </a:cubicBezTo>
                  <a:cubicBezTo>
                    <a:pt x="896" y="21"/>
                    <a:pt x="898" y="24"/>
                    <a:pt x="899" y="26"/>
                  </a:cubicBezTo>
                  <a:cubicBezTo>
                    <a:pt x="834" y="90"/>
                    <a:pt x="834" y="90"/>
                    <a:pt x="834" y="90"/>
                  </a:cubicBezTo>
                  <a:cubicBezTo>
                    <a:pt x="832" y="88"/>
                    <a:pt x="829" y="88"/>
                    <a:pt x="826" y="88"/>
                  </a:cubicBezTo>
                  <a:cubicBezTo>
                    <a:pt x="819" y="88"/>
                    <a:pt x="814" y="94"/>
                    <a:pt x="815" y="101"/>
                  </a:cubicBezTo>
                  <a:close/>
                  <a:moveTo>
                    <a:pt x="895" y="347"/>
                  </a:moveTo>
                  <a:cubicBezTo>
                    <a:pt x="834" y="347"/>
                    <a:pt x="834" y="347"/>
                    <a:pt x="834" y="347"/>
                  </a:cubicBezTo>
                  <a:cubicBezTo>
                    <a:pt x="834" y="117"/>
                    <a:pt x="834" y="117"/>
                    <a:pt x="834" y="117"/>
                  </a:cubicBezTo>
                  <a:cubicBezTo>
                    <a:pt x="905" y="336"/>
                    <a:pt x="905" y="336"/>
                    <a:pt x="905" y="336"/>
                  </a:cubicBezTo>
                  <a:cubicBezTo>
                    <a:pt x="900" y="338"/>
                    <a:pt x="897" y="342"/>
                    <a:pt x="895" y="347"/>
                  </a:cubicBezTo>
                  <a:close/>
                  <a:moveTo>
                    <a:pt x="909" y="335"/>
                  </a:moveTo>
                  <a:cubicBezTo>
                    <a:pt x="909" y="335"/>
                    <a:pt x="908" y="335"/>
                    <a:pt x="907" y="335"/>
                  </a:cubicBezTo>
                  <a:cubicBezTo>
                    <a:pt x="834" y="109"/>
                    <a:pt x="834" y="109"/>
                    <a:pt x="834" y="109"/>
                  </a:cubicBezTo>
                  <a:cubicBezTo>
                    <a:pt x="835" y="108"/>
                    <a:pt x="835" y="108"/>
                    <a:pt x="836" y="107"/>
                  </a:cubicBezTo>
                  <a:cubicBezTo>
                    <a:pt x="838" y="105"/>
                    <a:pt x="839" y="102"/>
                    <a:pt x="839" y="99"/>
                  </a:cubicBezTo>
                  <a:cubicBezTo>
                    <a:pt x="838" y="96"/>
                    <a:pt x="837" y="94"/>
                    <a:pt x="836" y="92"/>
                  </a:cubicBezTo>
                  <a:cubicBezTo>
                    <a:pt x="901" y="28"/>
                    <a:pt x="901" y="28"/>
                    <a:pt x="901" y="28"/>
                  </a:cubicBezTo>
                  <a:cubicBezTo>
                    <a:pt x="903" y="30"/>
                    <a:pt x="906" y="31"/>
                    <a:pt x="909" y="31"/>
                  </a:cubicBezTo>
                  <a:lnTo>
                    <a:pt x="909" y="335"/>
                  </a:lnTo>
                  <a:close/>
                </a:path>
              </a:pathLst>
            </a:custGeom>
            <a:solidFill>
              <a:srgbClr val="0E1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sz="1800">
                <a:solidFill>
                  <a:prstClr val="black"/>
                </a:solidFill>
              </a:endParaRPr>
            </a:p>
          </p:txBody>
        </p:sp>
        <p:sp>
          <p:nvSpPr>
            <p:cNvPr id="22" name="Freeform 7"/>
            <p:cNvSpPr>
              <a:spLocks noEditPoints="1"/>
            </p:cNvSpPr>
            <p:nvPr/>
          </p:nvSpPr>
          <p:spPr bwMode="auto">
            <a:xfrm>
              <a:off x="891" y="2567"/>
              <a:ext cx="2172" cy="202"/>
            </a:xfrm>
            <a:custGeom>
              <a:avLst/>
              <a:gdLst>
                <a:gd name="T0" fmla="*/ 38 w 917"/>
                <a:gd name="T1" fmla="*/ 27 h 85"/>
                <a:gd name="T2" fmla="*/ 33 w 917"/>
                <a:gd name="T3" fmla="*/ 54 h 85"/>
                <a:gd name="T4" fmla="*/ 5 w 917"/>
                <a:gd name="T5" fmla="*/ 84 h 85"/>
                <a:gd name="T6" fmla="*/ 53 w 917"/>
                <a:gd name="T7" fmla="*/ 22 h 85"/>
                <a:gd name="T8" fmla="*/ 58 w 917"/>
                <a:gd name="T9" fmla="*/ 28 h 85"/>
                <a:gd name="T10" fmla="*/ 83 w 917"/>
                <a:gd name="T11" fmla="*/ 56 h 85"/>
                <a:gd name="T12" fmla="*/ 90 w 917"/>
                <a:gd name="T13" fmla="*/ 83 h 85"/>
                <a:gd name="T14" fmla="*/ 105 w 917"/>
                <a:gd name="T15" fmla="*/ 24 h 85"/>
                <a:gd name="T16" fmla="*/ 137 w 917"/>
                <a:gd name="T17" fmla="*/ 79 h 85"/>
                <a:gd name="T18" fmla="*/ 105 w 917"/>
                <a:gd name="T19" fmla="*/ 83 h 85"/>
                <a:gd name="T20" fmla="*/ 172 w 917"/>
                <a:gd name="T21" fmla="*/ 21 h 85"/>
                <a:gd name="T22" fmla="*/ 194 w 917"/>
                <a:gd name="T23" fmla="*/ 83 h 85"/>
                <a:gd name="T24" fmla="*/ 144 w 917"/>
                <a:gd name="T25" fmla="*/ 84 h 85"/>
                <a:gd name="T26" fmla="*/ 158 w 917"/>
                <a:gd name="T27" fmla="*/ 63 h 85"/>
                <a:gd name="T28" fmla="*/ 264 w 917"/>
                <a:gd name="T29" fmla="*/ 53 h 85"/>
                <a:gd name="T30" fmla="*/ 232 w 917"/>
                <a:gd name="T31" fmla="*/ 78 h 85"/>
                <a:gd name="T32" fmla="*/ 232 w 917"/>
                <a:gd name="T33" fmla="*/ 78 h 85"/>
                <a:gd name="T34" fmla="*/ 302 w 917"/>
                <a:gd name="T35" fmla="*/ 22 h 85"/>
                <a:gd name="T36" fmla="*/ 315 w 917"/>
                <a:gd name="T37" fmla="*/ 69 h 85"/>
                <a:gd name="T38" fmla="*/ 271 w 917"/>
                <a:gd name="T39" fmla="*/ 82 h 85"/>
                <a:gd name="T40" fmla="*/ 313 w 917"/>
                <a:gd name="T41" fmla="*/ 63 h 85"/>
                <a:gd name="T42" fmla="*/ 332 w 917"/>
                <a:gd name="T43" fmla="*/ 22 h 85"/>
                <a:gd name="T44" fmla="*/ 354 w 917"/>
                <a:gd name="T45" fmla="*/ 28 h 85"/>
                <a:gd name="T46" fmla="*/ 347 w 917"/>
                <a:gd name="T47" fmla="*/ 28 h 85"/>
                <a:gd name="T48" fmla="*/ 390 w 917"/>
                <a:gd name="T49" fmla="*/ 61 h 85"/>
                <a:gd name="T50" fmla="*/ 429 w 917"/>
                <a:gd name="T51" fmla="*/ 22 h 85"/>
                <a:gd name="T52" fmla="*/ 384 w 917"/>
                <a:gd name="T53" fmla="*/ 24 h 85"/>
                <a:gd name="T54" fmla="*/ 493 w 917"/>
                <a:gd name="T55" fmla="*/ 71 h 85"/>
                <a:gd name="T56" fmla="*/ 500 w 917"/>
                <a:gd name="T57" fmla="*/ 24 h 85"/>
                <a:gd name="T58" fmla="*/ 456 w 917"/>
                <a:gd name="T59" fmla="*/ 35 h 85"/>
                <a:gd name="T60" fmla="*/ 449 w 917"/>
                <a:gd name="T61" fmla="*/ 83 h 85"/>
                <a:gd name="T62" fmla="*/ 526 w 917"/>
                <a:gd name="T63" fmla="*/ 25 h 85"/>
                <a:gd name="T64" fmla="*/ 561 w 917"/>
                <a:gd name="T65" fmla="*/ 25 h 85"/>
                <a:gd name="T66" fmla="*/ 554 w 917"/>
                <a:gd name="T67" fmla="*/ 84 h 85"/>
                <a:gd name="T68" fmla="*/ 519 w 917"/>
                <a:gd name="T69" fmla="*/ 82 h 85"/>
                <a:gd name="T70" fmla="*/ 619 w 917"/>
                <a:gd name="T71" fmla="*/ 21 h 85"/>
                <a:gd name="T72" fmla="*/ 641 w 917"/>
                <a:gd name="T73" fmla="*/ 83 h 85"/>
                <a:gd name="T74" fmla="*/ 592 w 917"/>
                <a:gd name="T75" fmla="*/ 84 h 85"/>
                <a:gd name="T76" fmla="*/ 606 w 917"/>
                <a:gd name="T77" fmla="*/ 63 h 85"/>
                <a:gd name="T78" fmla="*/ 688 w 917"/>
                <a:gd name="T79" fmla="*/ 79 h 85"/>
                <a:gd name="T80" fmla="*/ 705 w 917"/>
                <a:gd name="T81" fmla="*/ 24 h 85"/>
                <a:gd name="T82" fmla="*/ 751 w 917"/>
                <a:gd name="T83" fmla="*/ 21 h 85"/>
                <a:gd name="T84" fmla="*/ 751 w 917"/>
                <a:gd name="T85" fmla="*/ 79 h 85"/>
                <a:gd name="T86" fmla="*/ 737 w 917"/>
                <a:gd name="T87" fmla="*/ 10 h 85"/>
                <a:gd name="T88" fmla="*/ 756 w 917"/>
                <a:gd name="T89" fmla="*/ 10 h 85"/>
                <a:gd name="T90" fmla="*/ 789 w 917"/>
                <a:gd name="T91" fmla="*/ 25 h 85"/>
                <a:gd name="T92" fmla="*/ 818 w 917"/>
                <a:gd name="T93" fmla="*/ 73 h 85"/>
                <a:gd name="T94" fmla="*/ 820 w 917"/>
                <a:gd name="T95" fmla="*/ 84 h 85"/>
                <a:gd name="T96" fmla="*/ 885 w 917"/>
                <a:gd name="T97" fmla="*/ 21 h 85"/>
                <a:gd name="T98" fmla="*/ 885 w 917"/>
                <a:gd name="T99" fmla="*/ 79 h 85"/>
                <a:gd name="T100" fmla="*/ 877 w 917"/>
                <a:gd name="T101" fmla="*/ 15 h 85"/>
                <a:gd name="T102" fmla="*/ 882 w 917"/>
                <a:gd name="T103" fmla="*/ 15 h 85"/>
                <a:gd name="T104" fmla="*/ 897 w 917"/>
                <a:gd name="T105" fmla="*/ 2 h 85"/>
                <a:gd name="T106" fmla="*/ 895 w 917"/>
                <a:gd name="T107" fmla="*/ 1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17" h="85">
                  <a:moveTo>
                    <a:pt x="0" y="24"/>
                  </a:moveTo>
                  <a:cubicBezTo>
                    <a:pt x="0" y="23"/>
                    <a:pt x="0" y="22"/>
                    <a:pt x="1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7" y="22"/>
                    <a:pt x="38" y="23"/>
                    <a:pt x="38" y="24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7" y="28"/>
                    <a:pt x="3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3" y="53"/>
                    <a:pt x="33" y="53"/>
                    <a:pt x="33" y="54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8"/>
                    <a:pt x="33" y="59"/>
                    <a:pt x="32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" y="84"/>
                    <a:pt x="6" y="84"/>
                    <a:pt x="5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0" y="84"/>
                    <a:pt x="0" y="84"/>
                    <a:pt x="0" y="83"/>
                  </a:cubicBezTo>
                  <a:lnTo>
                    <a:pt x="0" y="24"/>
                  </a:lnTo>
                  <a:close/>
                  <a:moveTo>
                    <a:pt x="51" y="24"/>
                  </a:moveTo>
                  <a:cubicBezTo>
                    <a:pt x="51" y="23"/>
                    <a:pt x="52" y="22"/>
                    <a:pt x="53" y="22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9" y="22"/>
                    <a:pt x="90" y="23"/>
                    <a:pt x="90" y="24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0" y="28"/>
                    <a:pt x="89" y="28"/>
                    <a:pt x="88" y="28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4" y="50"/>
                    <a:pt x="85" y="51"/>
                    <a:pt x="85" y="52"/>
                  </a:cubicBezTo>
                  <a:cubicBezTo>
                    <a:pt x="85" y="54"/>
                    <a:pt x="85" y="54"/>
                    <a:pt x="85" y="54"/>
                  </a:cubicBezTo>
                  <a:cubicBezTo>
                    <a:pt x="85" y="55"/>
                    <a:pt x="84" y="56"/>
                    <a:pt x="83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9" y="79"/>
                    <a:pt x="90" y="79"/>
                    <a:pt x="90" y="80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0" y="84"/>
                    <a:pt x="89" y="84"/>
                    <a:pt x="88" y="84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52" y="84"/>
                    <a:pt x="51" y="84"/>
                    <a:pt x="51" y="83"/>
                  </a:cubicBezTo>
                  <a:lnTo>
                    <a:pt x="51" y="24"/>
                  </a:lnTo>
                  <a:close/>
                  <a:moveTo>
                    <a:pt x="105" y="24"/>
                  </a:moveTo>
                  <a:cubicBezTo>
                    <a:pt x="105" y="23"/>
                    <a:pt x="105" y="22"/>
                    <a:pt x="106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11" y="23"/>
                    <a:pt x="111" y="24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38" y="79"/>
                    <a:pt x="139" y="79"/>
                    <a:pt x="139" y="80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39" y="84"/>
                    <a:pt x="138" y="84"/>
                    <a:pt x="137" y="84"/>
                  </a:cubicBezTo>
                  <a:cubicBezTo>
                    <a:pt x="106" y="84"/>
                    <a:pt x="106" y="84"/>
                    <a:pt x="106" y="84"/>
                  </a:cubicBezTo>
                  <a:cubicBezTo>
                    <a:pt x="105" y="84"/>
                    <a:pt x="105" y="84"/>
                    <a:pt x="105" y="83"/>
                  </a:cubicBezTo>
                  <a:lnTo>
                    <a:pt x="105" y="24"/>
                  </a:lnTo>
                  <a:close/>
                  <a:moveTo>
                    <a:pt x="143" y="82"/>
                  </a:move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1"/>
                    <a:pt x="171" y="21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1"/>
                    <a:pt x="173" y="22"/>
                    <a:pt x="173" y="2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1" y="83"/>
                    <a:pt x="200" y="84"/>
                    <a:pt x="199" y="84"/>
                  </a:cubicBezTo>
                  <a:cubicBezTo>
                    <a:pt x="195" y="84"/>
                    <a:pt x="195" y="84"/>
                    <a:pt x="195" y="84"/>
                  </a:cubicBezTo>
                  <a:cubicBezTo>
                    <a:pt x="194" y="84"/>
                    <a:pt x="194" y="84"/>
                    <a:pt x="194" y="83"/>
                  </a:cubicBezTo>
                  <a:cubicBezTo>
                    <a:pt x="187" y="69"/>
                    <a:pt x="187" y="69"/>
                    <a:pt x="187" y="69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49" y="83"/>
                    <a:pt x="149" y="83"/>
                    <a:pt x="149" y="83"/>
                  </a:cubicBezTo>
                  <a:cubicBezTo>
                    <a:pt x="149" y="84"/>
                    <a:pt x="148" y="84"/>
                    <a:pt x="148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3" y="84"/>
                    <a:pt x="142" y="83"/>
                    <a:pt x="143" y="82"/>
                  </a:cubicBezTo>
                  <a:close/>
                  <a:moveTo>
                    <a:pt x="185" y="63"/>
                  </a:moveTo>
                  <a:cubicBezTo>
                    <a:pt x="180" y="54"/>
                    <a:pt x="176" y="44"/>
                    <a:pt x="172" y="34"/>
                  </a:cubicBezTo>
                  <a:cubicBezTo>
                    <a:pt x="171" y="34"/>
                    <a:pt x="171" y="34"/>
                    <a:pt x="171" y="34"/>
                  </a:cubicBezTo>
                  <a:cubicBezTo>
                    <a:pt x="158" y="63"/>
                    <a:pt x="158" y="63"/>
                    <a:pt x="158" y="63"/>
                  </a:cubicBezTo>
                  <a:lnTo>
                    <a:pt x="185" y="63"/>
                  </a:lnTo>
                  <a:close/>
                  <a:moveTo>
                    <a:pt x="212" y="24"/>
                  </a:moveTo>
                  <a:cubicBezTo>
                    <a:pt x="212" y="23"/>
                    <a:pt x="212" y="22"/>
                    <a:pt x="213" y="22"/>
                  </a:cubicBezTo>
                  <a:cubicBezTo>
                    <a:pt x="233" y="22"/>
                    <a:pt x="233" y="22"/>
                    <a:pt x="233" y="22"/>
                  </a:cubicBezTo>
                  <a:cubicBezTo>
                    <a:pt x="250" y="22"/>
                    <a:pt x="264" y="36"/>
                    <a:pt x="264" y="53"/>
                  </a:cubicBezTo>
                  <a:cubicBezTo>
                    <a:pt x="264" y="71"/>
                    <a:pt x="250" y="84"/>
                    <a:pt x="233" y="84"/>
                  </a:cubicBezTo>
                  <a:cubicBezTo>
                    <a:pt x="213" y="84"/>
                    <a:pt x="213" y="84"/>
                    <a:pt x="213" y="84"/>
                  </a:cubicBezTo>
                  <a:cubicBezTo>
                    <a:pt x="212" y="84"/>
                    <a:pt x="212" y="84"/>
                    <a:pt x="212" y="83"/>
                  </a:cubicBezTo>
                  <a:lnTo>
                    <a:pt x="212" y="24"/>
                  </a:lnTo>
                  <a:close/>
                  <a:moveTo>
                    <a:pt x="232" y="78"/>
                  </a:moveTo>
                  <a:cubicBezTo>
                    <a:pt x="247" y="78"/>
                    <a:pt x="257" y="68"/>
                    <a:pt x="257" y="53"/>
                  </a:cubicBezTo>
                  <a:cubicBezTo>
                    <a:pt x="257" y="39"/>
                    <a:pt x="247" y="28"/>
                    <a:pt x="232" y="28"/>
                  </a:cubicBezTo>
                  <a:cubicBezTo>
                    <a:pt x="218" y="28"/>
                    <a:pt x="218" y="28"/>
                    <a:pt x="218" y="28"/>
                  </a:cubicBezTo>
                  <a:cubicBezTo>
                    <a:pt x="218" y="78"/>
                    <a:pt x="218" y="78"/>
                    <a:pt x="218" y="78"/>
                  </a:cubicBezTo>
                  <a:lnTo>
                    <a:pt x="232" y="78"/>
                  </a:lnTo>
                  <a:close/>
                  <a:moveTo>
                    <a:pt x="271" y="82"/>
                  </a:moveTo>
                  <a:cubicBezTo>
                    <a:pt x="298" y="22"/>
                    <a:pt x="298" y="22"/>
                    <a:pt x="298" y="22"/>
                  </a:cubicBezTo>
                  <a:cubicBezTo>
                    <a:pt x="298" y="22"/>
                    <a:pt x="298" y="21"/>
                    <a:pt x="299" y="21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301" y="21"/>
                    <a:pt x="301" y="22"/>
                    <a:pt x="302" y="22"/>
                  </a:cubicBezTo>
                  <a:cubicBezTo>
                    <a:pt x="328" y="82"/>
                    <a:pt x="328" y="82"/>
                    <a:pt x="328" y="82"/>
                  </a:cubicBezTo>
                  <a:cubicBezTo>
                    <a:pt x="329" y="83"/>
                    <a:pt x="328" y="84"/>
                    <a:pt x="327" y="84"/>
                  </a:cubicBezTo>
                  <a:cubicBezTo>
                    <a:pt x="323" y="84"/>
                    <a:pt x="323" y="84"/>
                    <a:pt x="323" y="84"/>
                  </a:cubicBezTo>
                  <a:cubicBezTo>
                    <a:pt x="323" y="84"/>
                    <a:pt x="322" y="84"/>
                    <a:pt x="322" y="83"/>
                  </a:cubicBezTo>
                  <a:cubicBezTo>
                    <a:pt x="315" y="69"/>
                    <a:pt x="315" y="69"/>
                    <a:pt x="315" y="69"/>
                  </a:cubicBezTo>
                  <a:cubicBezTo>
                    <a:pt x="284" y="69"/>
                    <a:pt x="284" y="69"/>
                    <a:pt x="284" y="69"/>
                  </a:cubicBezTo>
                  <a:cubicBezTo>
                    <a:pt x="277" y="83"/>
                    <a:pt x="277" y="83"/>
                    <a:pt x="277" y="83"/>
                  </a:cubicBezTo>
                  <a:cubicBezTo>
                    <a:pt x="277" y="84"/>
                    <a:pt x="277" y="84"/>
                    <a:pt x="276" y="84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1" y="84"/>
                    <a:pt x="270" y="83"/>
                    <a:pt x="271" y="82"/>
                  </a:cubicBezTo>
                  <a:close/>
                  <a:moveTo>
                    <a:pt x="313" y="63"/>
                  </a:moveTo>
                  <a:cubicBezTo>
                    <a:pt x="309" y="54"/>
                    <a:pt x="304" y="44"/>
                    <a:pt x="300" y="34"/>
                  </a:cubicBezTo>
                  <a:cubicBezTo>
                    <a:pt x="299" y="34"/>
                    <a:pt x="299" y="34"/>
                    <a:pt x="299" y="34"/>
                  </a:cubicBezTo>
                  <a:cubicBezTo>
                    <a:pt x="286" y="63"/>
                    <a:pt x="286" y="63"/>
                    <a:pt x="286" y="63"/>
                  </a:cubicBezTo>
                  <a:lnTo>
                    <a:pt x="313" y="63"/>
                  </a:lnTo>
                  <a:close/>
                  <a:moveTo>
                    <a:pt x="347" y="28"/>
                  </a:moveTo>
                  <a:cubicBezTo>
                    <a:pt x="332" y="28"/>
                    <a:pt x="332" y="28"/>
                    <a:pt x="332" y="28"/>
                  </a:cubicBezTo>
                  <a:cubicBezTo>
                    <a:pt x="331" y="28"/>
                    <a:pt x="330" y="28"/>
                    <a:pt x="330" y="27"/>
                  </a:cubicBezTo>
                  <a:cubicBezTo>
                    <a:pt x="330" y="24"/>
                    <a:pt x="330" y="24"/>
                    <a:pt x="330" y="24"/>
                  </a:cubicBezTo>
                  <a:cubicBezTo>
                    <a:pt x="330" y="23"/>
                    <a:pt x="331" y="22"/>
                    <a:pt x="332" y="22"/>
                  </a:cubicBezTo>
                  <a:cubicBezTo>
                    <a:pt x="369" y="22"/>
                    <a:pt x="369" y="22"/>
                    <a:pt x="369" y="22"/>
                  </a:cubicBezTo>
                  <a:cubicBezTo>
                    <a:pt x="370" y="22"/>
                    <a:pt x="371" y="23"/>
                    <a:pt x="371" y="24"/>
                  </a:cubicBezTo>
                  <a:cubicBezTo>
                    <a:pt x="371" y="27"/>
                    <a:pt x="371" y="27"/>
                    <a:pt x="371" y="27"/>
                  </a:cubicBezTo>
                  <a:cubicBezTo>
                    <a:pt x="371" y="28"/>
                    <a:pt x="370" y="28"/>
                    <a:pt x="369" y="28"/>
                  </a:cubicBezTo>
                  <a:cubicBezTo>
                    <a:pt x="354" y="28"/>
                    <a:pt x="354" y="28"/>
                    <a:pt x="354" y="28"/>
                  </a:cubicBezTo>
                  <a:cubicBezTo>
                    <a:pt x="354" y="83"/>
                    <a:pt x="354" y="83"/>
                    <a:pt x="354" y="83"/>
                  </a:cubicBezTo>
                  <a:cubicBezTo>
                    <a:pt x="354" y="84"/>
                    <a:pt x="353" y="84"/>
                    <a:pt x="352" y="84"/>
                  </a:cubicBezTo>
                  <a:cubicBezTo>
                    <a:pt x="349" y="84"/>
                    <a:pt x="349" y="84"/>
                    <a:pt x="349" y="84"/>
                  </a:cubicBezTo>
                  <a:cubicBezTo>
                    <a:pt x="348" y="84"/>
                    <a:pt x="347" y="84"/>
                    <a:pt x="347" y="83"/>
                  </a:cubicBezTo>
                  <a:lnTo>
                    <a:pt x="347" y="28"/>
                  </a:lnTo>
                  <a:close/>
                  <a:moveTo>
                    <a:pt x="384" y="24"/>
                  </a:moveTo>
                  <a:cubicBezTo>
                    <a:pt x="384" y="23"/>
                    <a:pt x="384" y="22"/>
                    <a:pt x="385" y="22"/>
                  </a:cubicBezTo>
                  <a:cubicBezTo>
                    <a:pt x="389" y="22"/>
                    <a:pt x="389" y="22"/>
                    <a:pt x="389" y="22"/>
                  </a:cubicBezTo>
                  <a:cubicBezTo>
                    <a:pt x="390" y="22"/>
                    <a:pt x="390" y="23"/>
                    <a:pt x="390" y="24"/>
                  </a:cubicBezTo>
                  <a:cubicBezTo>
                    <a:pt x="390" y="61"/>
                    <a:pt x="390" y="61"/>
                    <a:pt x="390" y="61"/>
                  </a:cubicBezTo>
                  <a:cubicBezTo>
                    <a:pt x="390" y="72"/>
                    <a:pt x="397" y="79"/>
                    <a:pt x="407" y="79"/>
                  </a:cubicBezTo>
                  <a:cubicBezTo>
                    <a:pt x="417" y="79"/>
                    <a:pt x="424" y="72"/>
                    <a:pt x="424" y="62"/>
                  </a:cubicBezTo>
                  <a:cubicBezTo>
                    <a:pt x="424" y="24"/>
                    <a:pt x="424" y="24"/>
                    <a:pt x="424" y="24"/>
                  </a:cubicBezTo>
                  <a:cubicBezTo>
                    <a:pt x="424" y="23"/>
                    <a:pt x="425" y="22"/>
                    <a:pt x="426" y="22"/>
                  </a:cubicBezTo>
                  <a:cubicBezTo>
                    <a:pt x="429" y="22"/>
                    <a:pt x="429" y="22"/>
                    <a:pt x="429" y="22"/>
                  </a:cubicBezTo>
                  <a:cubicBezTo>
                    <a:pt x="430" y="22"/>
                    <a:pt x="431" y="23"/>
                    <a:pt x="431" y="24"/>
                  </a:cubicBezTo>
                  <a:cubicBezTo>
                    <a:pt x="431" y="62"/>
                    <a:pt x="431" y="62"/>
                    <a:pt x="431" y="62"/>
                  </a:cubicBezTo>
                  <a:cubicBezTo>
                    <a:pt x="431" y="75"/>
                    <a:pt x="421" y="85"/>
                    <a:pt x="407" y="85"/>
                  </a:cubicBezTo>
                  <a:cubicBezTo>
                    <a:pt x="393" y="85"/>
                    <a:pt x="384" y="75"/>
                    <a:pt x="384" y="62"/>
                  </a:cubicBezTo>
                  <a:lnTo>
                    <a:pt x="384" y="24"/>
                  </a:lnTo>
                  <a:close/>
                  <a:moveTo>
                    <a:pt x="449" y="23"/>
                  </a:moveTo>
                  <a:cubicBezTo>
                    <a:pt x="449" y="22"/>
                    <a:pt x="450" y="21"/>
                    <a:pt x="451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3" y="21"/>
                    <a:pt x="453" y="22"/>
                    <a:pt x="454" y="22"/>
                  </a:cubicBezTo>
                  <a:cubicBezTo>
                    <a:pt x="493" y="71"/>
                    <a:pt x="493" y="71"/>
                    <a:pt x="493" y="71"/>
                  </a:cubicBezTo>
                  <a:cubicBezTo>
                    <a:pt x="493" y="71"/>
                    <a:pt x="493" y="71"/>
                    <a:pt x="493" y="71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3"/>
                    <a:pt x="494" y="22"/>
                    <a:pt x="495" y="22"/>
                  </a:cubicBezTo>
                  <a:cubicBezTo>
                    <a:pt x="498" y="22"/>
                    <a:pt x="498" y="22"/>
                    <a:pt x="498" y="22"/>
                  </a:cubicBezTo>
                  <a:cubicBezTo>
                    <a:pt x="499" y="22"/>
                    <a:pt x="500" y="23"/>
                    <a:pt x="500" y="24"/>
                  </a:cubicBezTo>
                  <a:cubicBezTo>
                    <a:pt x="500" y="84"/>
                    <a:pt x="500" y="84"/>
                    <a:pt x="500" y="84"/>
                  </a:cubicBezTo>
                  <a:cubicBezTo>
                    <a:pt x="500" y="85"/>
                    <a:pt x="499" y="85"/>
                    <a:pt x="498" y="85"/>
                  </a:cubicBezTo>
                  <a:cubicBezTo>
                    <a:pt x="497" y="85"/>
                    <a:pt x="497" y="85"/>
                    <a:pt x="497" y="85"/>
                  </a:cubicBezTo>
                  <a:cubicBezTo>
                    <a:pt x="497" y="85"/>
                    <a:pt x="496" y="85"/>
                    <a:pt x="496" y="85"/>
                  </a:cubicBezTo>
                  <a:cubicBezTo>
                    <a:pt x="456" y="35"/>
                    <a:pt x="456" y="35"/>
                    <a:pt x="456" y="35"/>
                  </a:cubicBezTo>
                  <a:cubicBezTo>
                    <a:pt x="456" y="35"/>
                    <a:pt x="456" y="35"/>
                    <a:pt x="456" y="35"/>
                  </a:cubicBezTo>
                  <a:cubicBezTo>
                    <a:pt x="456" y="83"/>
                    <a:pt x="456" y="83"/>
                    <a:pt x="456" y="83"/>
                  </a:cubicBezTo>
                  <a:cubicBezTo>
                    <a:pt x="456" y="84"/>
                    <a:pt x="455" y="84"/>
                    <a:pt x="454" y="84"/>
                  </a:cubicBezTo>
                  <a:cubicBezTo>
                    <a:pt x="451" y="84"/>
                    <a:pt x="451" y="84"/>
                    <a:pt x="451" y="84"/>
                  </a:cubicBezTo>
                  <a:cubicBezTo>
                    <a:pt x="450" y="84"/>
                    <a:pt x="449" y="84"/>
                    <a:pt x="449" y="83"/>
                  </a:cubicBezTo>
                  <a:lnTo>
                    <a:pt x="449" y="23"/>
                  </a:lnTo>
                  <a:close/>
                  <a:moveTo>
                    <a:pt x="519" y="25"/>
                  </a:moveTo>
                  <a:cubicBezTo>
                    <a:pt x="519" y="23"/>
                    <a:pt x="520" y="22"/>
                    <a:pt x="521" y="22"/>
                  </a:cubicBezTo>
                  <a:cubicBezTo>
                    <a:pt x="524" y="22"/>
                    <a:pt x="524" y="22"/>
                    <a:pt x="524" y="22"/>
                  </a:cubicBezTo>
                  <a:cubicBezTo>
                    <a:pt x="525" y="22"/>
                    <a:pt x="526" y="23"/>
                    <a:pt x="526" y="25"/>
                  </a:cubicBezTo>
                  <a:cubicBezTo>
                    <a:pt x="526" y="50"/>
                    <a:pt x="526" y="50"/>
                    <a:pt x="526" y="50"/>
                  </a:cubicBezTo>
                  <a:cubicBezTo>
                    <a:pt x="553" y="23"/>
                    <a:pt x="553" y="23"/>
                    <a:pt x="553" y="23"/>
                  </a:cubicBezTo>
                  <a:cubicBezTo>
                    <a:pt x="554" y="23"/>
                    <a:pt x="555" y="22"/>
                    <a:pt x="555" y="22"/>
                  </a:cubicBezTo>
                  <a:cubicBezTo>
                    <a:pt x="559" y="22"/>
                    <a:pt x="559" y="22"/>
                    <a:pt x="559" y="22"/>
                  </a:cubicBezTo>
                  <a:cubicBezTo>
                    <a:pt x="561" y="22"/>
                    <a:pt x="562" y="24"/>
                    <a:pt x="561" y="25"/>
                  </a:cubicBezTo>
                  <a:cubicBezTo>
                    <a:pt x="533" y="52"/>
                    <a:pt x="533" y="52"/>
                    <a:pt x="533" y="52"/>
                  </a:cubicBezTo>
                  <a:cubicBezTo>
                    <a:pt x="562" y="82"/>
                    <a:pt x="562" y="82"/>
                    <a:pt x="562" y="82"/>
                  </a:cubicBezTo>
                  <a:cubicBezTo>
                    <a:pt x="563" y="82"/>
                    <a:pt x="562" y="84"/>
                    <a:pt x="560" y="84"/>
                  </a:cubicBezTo>
                  <a:cubicBezTo>
                    <a:pt x="556" y="84"/>
                    <a:pt x="556" y="84"/>
                    <a:pt x="556" y="84"/>
                  </a:cubicBezTo>
                  <a:cubicBezTo>
                    <a:pt x="555" y="84"/>
                    <a:pt x="554" y="84"/>
                    <a:pt x="554" y="84"/>
                  </a:cubicBezTo>
                  <a:cubicBezTo>
                    <a:pt x="526" y="55"/>
                    <a:pt x="526" y="55"/>
                    <a:pt x="526" y="55"/>
                  </a:cubicBezTo>
                  <a:cubicBezTo>
                    <a:pt x="526" y="82"/>
                    <a:pt x="526" y="82"/>
                    <a:pt x="526" y="82"/>
                  </a:cubicBezTo>
                  <a:cubicBezTo>
                    <a:pt x="526" y="83"/>
                    <a:pt x="525" y="84"/>
                    <a:pt x="524" y="84"/>
                  </a:cubicBezTo>
                  <a:cubicBezTo>
                    <a:pt x="521" y="84"/>
                    <a:pt x="521" y="84"/>
                    <a:pt x="521" y="84"/>
                  </a:cubicBezTo>
                  <a:cubicBezTo>
                    <a:pt x="520" y="84"/>
                    <a:pt x="519" y="83"/>
                    <a:pt x="519" y="82"/>
                  </a:cubicBezTo>
                  <a:lnTo>
                    <a:pt x="519" y="25"/>
                  </a:lnTo>
                  <a:close/>
                  <a:moveTo>
                    <a:pt x="590" y="82"/>
                  </a:moveTo>
                  <a:cubicBezTo>
                    <a:pt x="617" y="22"/>
                    <a:pt x="617" y="22"/>
                    <a:pt x="617" y="22"/>
                  </a:cubicBezTo>
                  <a:cubicBezTo>
                    <a:pt x="617" y="22"/>
                    <a:pt x="618" y="21"/>
                    <a:pt x="619" y="21"/>
                  </a:cubicBezTo>
                  <a:cubicBezTo>
                    <a:pt x="619" y="21"/>
                    <a:pt x="619" y="21"/>
                    <a:pt x="619" y="21"/>
                  </a:cubicBezTo>
                  <a:cubicBezTo>
                    <a:pt x="620" y="21"/>
                    <a:pt x="621" y="22"/>
                    <a:pt x="621" y="22"/>
                  </a:cubicBezTo>
                  <a:cubicBezTo>
                    <a:pt x="648" y="82"/>
                    <a:pt x="648" y="82"/>
                    <a:pt x="648" y="82"/>
                  </a:cubicBezTo>
                  <a:cubicBezTo>
                    <a:pt x="648" y="83"/>
                    <a:pt x="648" y="84"/>
                    <a:pt x="646" y="84"/>
                  </a:cubicBezTo>
                  <a:cubicBezTo>
                    <a:pt x="643" y="84"/>
                    <a:pt x="643" y="84"/>
                    <a:pt x="643" y="84"/>
                  </a:cubicBezTo>
                  <a:cubicBezTo>
                    <a:pt x="642" y="84"/>
                    <a:pt x="641" y="84"/>
                    <a:pt x="641" y="83"/>
                  </a:cubicBezTo>
                  <a:cubicBezTo>
                    <a:pt x="635" y="69"/>
                    <a:pt x="635" y="69"/>
                    <a:pt x="635" y="69"/>
                  </a:cubicBezTo>
                  <a:cubicBezTo>
                    <a:pt x="603" y="69"/>
                    <a:pt x="603" y="69"/>
                    <a:pt x="603" y="69"/>
                  </a:cubicBezTo>
                  <a:cubicBezTo>
                    <a:pt x="597" y="83"/>
                    <a:pt x="597" y="83"/>
                    <a:pt x="597" y="83"/>
                  </a:cubicBezTo>
                  <a:cubicBezTo>
                    <a:pt x="596" y="84"/>
                    <a:pt x="596" y="84"/>
                    <a:pt x="595" y="84"/>
                  </a:cubicBezTo>
                  <a:cubicBezTo>
                    <a:pt x="592" y="84"/>
                    <a:pt x="592" y="84"/>
                    <a:pt x="592" y="84"/>
                  </a:cubicBezTo>
                  <a:cubicBezTo>
                    <a:pt x="590" y="84"/>
                    <a:pt x="590" y="83"/>
                    <a:pt x="590" y="82"/>
                  </a:cubicBezTo>
                  <a:close/>
                  <a:moveTo>
                    <a:pt x="632" y="63"/>
                  </a:moveTo>
                  <a:cubicBezTo>
                    <a:pt x="628" y="54"/>
                    <a:pt x="624" y="44"/>
                    <a:pt x="619" y="34"/>
                  </a:cubicBezTo>
                  <a:cubicBezTo>
                    <a:pt x="619" y="34"/>
                    <a:pt x="619" y="34"/>
                    <a:pt x="619" y="34"/>
                  </a:cubicBezTo>
                  <a:cubicBezTo>
                    <a:pt x="606" y="63"/>
                    <a:pt x="606" y="63"/>
                    <a:pt x="606" y="63"/>
                  </a:cubicBezTo>
                  <a:lnTo>
                    <a:pt x="632" y="63"/>
                  </a:lnTo>
                  <a:close/>
                  <a:moveTo>
                    <a:pt x="673" y="77"/>
                  </a:moveTo>
                  <a:cubicBezTo>
                    <a:pt x="675" y="75"/>
                    <a:pt x="675" y="75"/>
                    <a:pt x="675" y="75"/>
                  </a:cubicBezTo>
                  <a:cubicBezTo>
                    <a:pt x="676" y="73"/>
                    <a:pt x="677" y="74"/>
                    <a:pt x="678" y="75"/>
                  </a:cubicBezTo>
                  <a:cubicBezTo>
                    <a:pt x="680" y="76"/>
                    <a:pt x="683" y="79"/>
                    <a:pt x="688" y="79"/>
                  </a:cubicBezTo>
                  <a:cubicBezTo>
                    <a:pt x="692" y="79"/>
                    <a:pt x="698" y="76"/>
                    <a:pt x="698" y="67"/>
                  </a:cubicBezTo>
                  <a:cubicBezTo>
                    <a:pt x="698" y="24"/>
                    <a:pt x="698" y="24"/>
                    <a:pt x="698" y="24"/>
                  </a:cubicBezTo>
                  <a:cubicBezTo>
                    <a:pt x="698" y="23"/>
                    <a:pt x="698" y="22"/>
                    <a:pt x="699" y="22"/>
                  </a:cubicBezTo>
                  <a:cubicBezTo>
                    <a:pt x="703" y="22"/>
                    <a:pt x="703" y="22"/>
                    <a:pt x="703" y="22"/>
                  </a:cubicBezTo>
                  <a:cubicBezTo>
                    <a:pt x="704" y="22"/>
                    <a:pt x="705" y="23"/>
                    <a:pt x="705" y="24"/>
                  </a:cubicBezTo>
                  <a:cubicBezTo>
                    <a:pt x="705" y="67"/>
                    <a:pt x="705" y="67"/>
                    <a:pt x="705" y="67"/>
                  </a:cubicBezTo>
                  <a:cubicBezTo>
                    <a:pt x="705" y="79"/>
                    <a:pt x="697" y="85"/>
                    <a:pt x="688" y="85"/>
                  </a:cubicBezTo>
                  <a:cubicBezTo>
                    <a:pt x="679" y="85"/>
                    <a:pt x="675" y="81"/>
                    <a:pt x="673" y="79"/>
                  </a:cubicBezTo>
                  <a:cubicBezTo>
                    <a:pt x="673" y="78"/>
                    <a:pt x="673" y="77"/>
                    <a:pt x="673" y="77"/>
                  </a:cubicBezTo>
                  <a:close/>
                  <a:moveTo>
                    <a:pt x="751" y="21"/>
                  </a:moveTo>
                  <a:cubicBezTo>
                    <a:pt x="769" y="21"/>
                    <a:pt x="783" y="36"/>
                    <a:pt x="783" y="54"/>
                  </a:cubicBezTo>
                  <a:cubicBezTo>
                    <a:pt x="783" y="71"/>
                    <a:pt x="769" y="85"/>
                    <a:pt x="751" y="85"/>
                  </a:cubicBezTo>
                  <a:cubicBezTo>
                    <a:pt x="733" y="85"/>
                    <a:pt x="719" y="71"/>
                    <a:pt x="719" y="54"/>
                  </a:cubicBezTo>
                  <a:cubicBezTo>
                    <a:pt x="719" y="36"/>
                    <a:pt x="733" y="21"/>
                    <a:pt x="751" y="21"/>
                  </a:cubicBezTo>
                  <a:close/>
                  <a:moveTo>
                    <a:pt x="751" y="79"/>
                  </a:moveTo>
                  <a:cubicBezTo>
                    <a:pt x="765" y="79"/>
                    <a:pt x="777" y="68"/>
                    <a:pt x="777" y="54"/>
                  </a:cubicBezTo>
                  <a:cubicBezTo>
                    <a:pt x="777" y="39"/>
                    <a:pt x="765" y="28"/>
                    <a:pt x="751" y="28"/>
                  </a:cubicBezTo>
                  <a:cubicBezTo>
                    <a:pt x="737" y="28"/>
                    <a:pt x="726" y="39"/>
                    <a:pt x="726" y="54"/>
                  </a:cubicBezTo>
                  <a:cubicBezTo>
                    <a:pt x="726" y="68"/>
                    <a:pt x="737" y="79"/>
                    <a:pt x="751" y="79"/>
                  </a:cubicBezTo>
                  <a:close/>
                  <a:moveTo>
                    <a:pt x="737" y="10"/>
                  </a:moveTo>
                  <a:cubicBezTo>
                    <a:pt x="737" y="7"/>
                    <a:pt x="739" y="5"/>
                    <a:pt x="742" y="5"/>
                  </a:cubicBezTo>
                  <a:cubicBezTo>
                    <a:pt x="744" y="5"/>
                    <a:pt x="746" y="7"/>
                    <a:pt x="746" y="10"/>
                  </a:cubicBezTo>
                  <a:cubicBezTo>
                    <a:pt x="746" y="13"/>
                    <a:pt x="744" y="15"/>
                    <a:pt x="742" y="15"/>
                  </a:cubicBezTo>
                  <a:cubicBezTo>
                    <a:pt x="739" y="15"/>
                    <a:pt x="737" y="13"/>
                    <a:pt x="737" y="10"/>
                  </a:cubicBezTo>
                  <a:close/>
                  <a:moveTo>
                    <a:pt x="756" y="10"/>
                  </a:moveTo>
                  <a:cubicBezTo>
                    <a:pt x="756" y="7"/>
                    <a:pt x="758" y="5"/>
                    <a:pt x="761" y="5"/>
                  </a:cubicBezTo>
                  <a:cubicBezTo>
                    <a:pt x="763" y="5"/>
                    <a:pt x="765" y="7"/>
                    <a:pt x="765" y="10"/>
                  </a:cubicBezTo>
                  <a:cubicBezTo>
                    <a:pt x="765" y="13"/>
                    <a:pt x="763" y="15"/>
                    <a:pt x="761" y="15"/>
                  </a:cubicBezTo>
                  <a:cubicBezTo>
                    <a:pt x="758" y="15"/>
                    <a:pt x="756" y="13"/>
                    <a:pt x="756" y="10"/>
                  </a:cubicBezTo>
                  <a:close/>
                  <a:moveTo>
                    <a:pt x="789" y="25"/>
                  </a:moveTo>
                  <a:cubicBezTo>
                    <a:pt x="789" y="24"/>
                    <a:pt x="790" y="22"/>
                    <a:pt x="791" y="22"/>
                  </a:cubicBezTo>
                  <a:cubicBezTo>
                    <a:pt x="795" y="22"/>
                    <a:pt x="795" y="22"/>
                    <a:pt x="795" y="22"/>
                  </a:cubicBezTo>
                  <a:cubicBezTo>
                    <a:pt x="795" y="22"/>
                    <a:pt x="796" y="23"/>
                    <a:pt x="796" y="23"/>
                  </a:cubicBezTo>
                  <a:cubicBezTo>
                    <a:pt x="818" y="73"/>
                    <a:pt x="818" y="73"/>
                    <a:pt x="818" y="73"/>
                  </a:cubicBezTo>
                  <a:cubicBezTo>
                    <a:pt x="818" y="73"/>
                    <a:pt x="818" y="73"/>
                    <a:pt x="818" y="73"/>
                  </a:cubicBezTo>
                  <a:cubicBezTo>
                    <a:pt x="841" y="23"/>
                    <a:pt x="841" y="23"/>
                    <a:pt x="841" y="23"/>
                  </a:cubicBezTo>
                  <a:cubicBezTo>
                    <a:pt x="841" y="23"/>
                    <a:pt x="841" y="22"/>
                    <a:pt x="842" y="22"/>
                  </a:cubicBezTo>
                  <a:cubicBezTo>
                    <a:pt x="846" y="22"/>
                    <a:pt x="846" y="22"/>
                    <a:pt x="846" y="22"/>
                  </a:cubicBezTo>
                  <a:cubicBezTo>
                    <a:pt x="847" y="22"/>
                    <a:pt x="848" y="24"/>
                    <a:pt x="847" y="25"/>
                  </a:cubicBezTo>
                  <a:cubicBezTo>
                    <a:pt x="820" y="84"/>
                    <a:pt x="820" y="84"/>
                    <a:pt x="820" y="84"/>
                  </a:cubicBezTo>
                  <a:cubicBezTo>
                    <a:pt x="820" y="85"/>
                    <a:pt x="819" y="85"/>
                    <a:pt x="819" y="85"/>
                  </a:cubicBezTo>
                  <a:cubicBezTo>
                    <a:pt x="818" y="85"/>
                    <a:pt x="818" y="85"/>
                    <a:pt x="818" y="85"/>
                  </a:cubicBezTo>
                  <a:cubicBezTo>
                    <a:pt x="817" y="85"/>
                    <a:pt x="817" y="85"/>
                    <a:pt x="816" y="84"/>
                  </a:cubicBezTo>
                  <a:lnTo>
                    <a:pt x="789" y="25"/>
                  </a:lnTo>
                  <a:close/>
                  <a:moveTo>
                    <a:pt x="885" y="21"/>
                  </a:moveTo>
                  <a:cubicBezTo>
                    <a:pt x="903" y="21"/>
                    <a:pt x="917" y="36"/>
                    <a:pt x="917" y="54"/>
                  </a:cubicBezTo>
                  <a:cubicBezTo>
                    <a:pt x="917" y="71"/>
                    <a:pt x="903" y="85"/>
                    <a:pt x="885" y="85"/>
                  </a:cubicBezTo>
                  <a:cubicBezTo>
                    <a:pt x="868" y="85"/>
                    <a:pt x="853" y="71"/>
                    <a:pt x="853" y="54"/>
                  </a:cubicBezTo>
                  <a:cubicBezTo>
                    <a:pt x="853" y="36"/>
                    <a:pt x="868" y="21"/>
                    <a:pt x="885" y="21"/>
                  </a:cubicBezTo>
                  <a:close/>
                  <a:moveTo>
                    <a:pt x="885" y="79"/>
                  </a:moveTo>
                  <a:cubicBezTo>
                    <a:pt x="899" y="79"/>
                    <a:pt x="911" y="68"/>
                    <a:pt x="911" y="54"/>
                  </a:cubicBezTo>
                  <a:cubicBezTo>
                    <a:pt x="911" y="39"/>
                    <a:pt x="899" y="28"/>
                    <a:pt x="885" y="28"/>
                  </a:cubicBezTo>
                  <a:cubicBezTo>
                    <a:pt x="871" y="28"/>
                    <a:pt x="860" y="39"/>
                    <a:pt x="860" y="54"/>
                  </a:cubicBezTo>
                  <a:cubicBezTo>
                    <a:pt x="860" y="68"/>
                    <a:pt x="871" y="79"/>
                    <a:pt x="885" y="79"/>
                  </a:cubicBezTo>
                  <a:close/>
                  <a:moveTo>
                    <a:pt x="877" y="15"/>
                  </a:moveTo>
                  <a:cubicBezTo>
                    <a:pt x="882" y="2"/>
                    <a:pt x="882" y="2"/>
                    <a:pt x="882" y="2"/>
                  </a:cubicBezTo>
                  <a:cubicBezTo>
                    <a:pt x="882" y="1"/>
                    <a:pt x="883" y="0"/>
                    <a:pt x="884" y="0"/>
                  </a:cubicBezTo>
                  <a:cubicBezTo>
                    <a:pt x="887" y="0"/>
                    <a:pt x="887" y="0"/>
                    <a:pt x="887" y="0"/>
                  </a:cubicBezTo>
                  <a:cubicBezTo>
                    <a:pt x="889" y="0"/>
                    <a:pt x="889" y="1"/>
                    <a:pt x="889" y="3"/>
                  </a:cubicBezTo>
                  <a:cubicBezTo>
                    <a:pt x="882" y="15"/>
                    <a:pt x="882" y="15"/>
                    <a:pt x="882" y="15"/>
                  </a:cubicBezTo>
                  <a:cubicBezTo>
                    <a:pt x="881" y="16"/>
                    <a:pt x="881" y="16"/>
                    <a:pt x="880" y="16"/>
                  </a:cubicBezTo>
                  <a:cubicBezTo>
                    <a:pt x="879" y="16"/>
                    <a:pt x="879" y="16"/>
                    <a:pt x="879" y="16"/>
                  </a:cubicBezTo>
                  <a:cubicBezTo>
                    <a:pt x="878" y="16"/>
                    <a:pt x="877" y="15"/>
                    <a:pt x="877" y="15"/>
                  </a:cubicBezTo>
                  <a:close/>
                  <a:moveTo>
                    <a:pt x="892" y="15"/>
                  </a:moveTo>
                  <a:cubicBezTo>
                    <a:pt x="897" y="2"/>
                    <a:pt x="897" y="2"/>
                    <a:pt x="897" y="2"/>
                  </a:cubicBezTo>
                  <a:cubicBezTo>
                    <a:pt x="897" y="1"/>
                    <a:pt x="897" y="0"/>
                    <a:pt x="898" y="0"/>
                  </a:cubicBezTo>
                  <a:cubicBezTo>
                    <a:pt x="902" y="0"/>
                    <a:pt x="902" y="0"/>
                    <a:pt x="902" y="0"/>
                  </a:cubicBezTo>
                  <a:cubicBezTo>
                    <a:pt x="903" y="0"/>
                    <a:pt x="904" y="1"/>
                    <a:pt x="903" y="3"/>
                  </a:cubicBezTo>
                  <a:cubicBezTo>
                    <a:pt x="896" y="15"/>
                    <a:pt x="896" y="15"/>
                    <a:pt x="896" y="15"/>
                  </a:cubicBezTo>
                  <a:cubicBezTo>
                    <a:pt x="896" y="16"/>
                    <a:pt x="895" y="16"/>
                    <a:pt x="895" y="16"/>
                  </a:cubicBezTo>
                  <a:cubicBezTo>
                    <a:pt x="894" y="16"/>
                    <a:pt x="894" y="16"/>
                    <a:pt x="894" y="16"/>
                  </a:cubicBezTo>
                  <a:cubicBezTo>
                    <a:pt x="893" y="16"/>
                    <a:pt x="892" y="15"/>
                    <a:pt x="892" y="15"/>
                  </a:cubicBezTo>
                  <a:close/>
                </a:path>
              </a:pathLst>
            </a:custGeom>
            <a:solidFill>
              <a:srgbClr val="878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8309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29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55E0-81BD-4783-B405-8BB52ADEF91D}" type="datetimeFigureOut">
              <a:rPr lang="hu-HU" smtClean="0"/>
              <a:t>2020.10.19.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49AB-9641-49EC-A021-FB90D327C3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0755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114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237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67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228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862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705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092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9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47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03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55E0-81BD-4783-B405-8BB52ADEF91D}" type="datetimeFigureOut">
              <a:rPr lang="hu-HU" smtClean="0"/>
              <a:t>2020.10.19.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hu-HU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49AB-9641-49EC-A021-FB90D327C3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62626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(HU)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72635" y="0"/>
            <a:ext cx="1219365" cy="121904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1219048"/>
            <a:ext cx="12192000" cy="5638952"/>
          </a:xfrm>
          <a:prstGeom prst="rect">
            <a:avLst/>
          </a:prstGeom>
          <a:gradFill flip="none" rotWithShape="1">
            <a:gsLst>
              <a:gs pos="100000">
                <a:srgbClr val="00487E">
                  <a:alpha val="50000"/>
                </a:srgb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" y="0"/>
            <a:ext cx="12191999" cy="1219048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2" y="152383"/>
            <a:ext cx="9557969" cy="911389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8173" y="6400800"/>
            <a:ext cx="10672315" cy="301752"/>
          </a:xfrm>
        </p:spPr>
        <p:txBody>
          <a:bodyPr lIns="0" tIns="0" rIns="0" bIns="0"/>
          <a:lstStyle>
            <a:lvl1pPr algn="l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80491" y="6400800"/>
            <a:ext cx="301829" cy="301752"/>
          </a:xfrm>
          <a:prstGeom prst="rect">
            <a:avLst/>
          </a:prstGeom>
          <a:ln w="12700">
            <a:solidFill>
              <a:schemeClr val="bg1">
                <a:alpha val="50000"/>
              </a:schemeClr>
            </a:solidFill>
          </a:ln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1381F-1450-4E0E-9EEB-2F42F9D38EB9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 bwMode="auto">
          <a:xfrm>
            <a:off x="10165005" y="1"/>
            <a:ext cx="2026995" cy="1219200"/>
            <a:chOff x="623" y="1352"/>
            <a:chExt cx="2686" cy="1616"/>
          </a:xfrm>
        </p:grpSpPr>
        <p:sp>
          <p:nvSpPr>
            <p:cNvPr id="18" name="AutoShape 3"/>
            <p:cNvSpPr>
              <a:spLocks noChangeAspect="1" noChangeArrowheads="1" noTextEdit="1"/>
            </p:cNvSpPr>
            <p:nvPr/>
          </p:nvSpPr>
          <p:spPr bwMode="auto">
            <a:xfrm>
              <a:off x="623" y="1352"/>
              <a:ext cx="2686" cy="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625" y="1354"/>
              <a:ext cx="2686" cy="16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869" y="1556"/>
              <a:ext cx="2198" cy="873"/>
            </a:xfrm>
            <a:custGeom>
              <a:avLst/>
              <a:gdLst>
                <a:gd name="T0" fmla="*/ 182 w 928"/>
                <a:gd name="T1" fmla="*/ 8 h 368"/>
                <a:gd name="T2" fmla="*/ 265 w 928"/>
                <a:gd name="T3" fmla="*/ 102 h 368"/>
                <a:gd name="T4" fmla="*/ 271 w 928"/>
                <a:gd name="T5" fmla="*/ 286 h 368"/>
                <a:gd name="T6" fmla="*/ 375 w 928"/>
                <a:gd name="T7" fmla="*/ 183 h 368"/>
                <a:gd name="T8" fmla="*/ 317 w 928"/>
                <a:gd name="T9" fmla="*/ 351 h 368"/>
                <a:gd name="T10" fmla="*/ 391 w 928"/>
                <a:gd name="T11" fmla="*/ 176 h 368"/>
                <a:gd name="T12" fmla="*/ 482 w 928"/>
                <a:gd name="T13" fmla="*/ 109 h 368"/>
                <a:gd name="T14" fmla="*/ 175 w 928"/>
                <a:gd name="T15" fmla="*/ 92 h 368"/>
                <a:gd name="T16" fmla="*/ 276 w 928"/>
                <a:gd name="T17" fmla="*/ 88 h 368"/>
                <a:gd name="T18" fmla="*/ 288 w 928"/>
                <a:gd name="T19" fmla="*/ 200 h 368"/>
                <a:gd name="T20" fmla="*/ 372 w 928"/>
                <a:gd name="T21" fmla="*/ 176 h 368"/>
                <a:gd name="T22" fmla="*/ 380 w 928"/>
                <a:gd name="T23" fmla="*/ 88 h 368"/>
                <a:gd name="T24" fmla="*/ 286 w 928"/>
                <a:gd name="T25" fmla="*/ 103 h 368"/>
                <a:gd name="T26" fmla="*/ 359 w 928"/>
                <a:gd name="T27" fmla="*/ 19 h 368"/>
                <a:gd name="T28" fmla="*/ 471 w 928"/>
                <a:gd name="T29" fmla="*/ 81 h 368"/>
                <a:gd name="T30" fmla="*/ 119 w 928"/>
                <a:gd name="T31" fmla="*/ 88 h 368"/>
                <a:gd name="T32" fmla="*/ 24 w 928"/>
                <a:gd name="T33" fmla="*/ 139 h 368"/>
                <a:gd name="T34" fmla="*/ 80 w 928"/>
                <a:gd name="T35" fmla="*/ 3 h 368"/>
                <a:gd name="T36" fmla="*/ 9 w 928"/>
                <a:gd name="T37" fmla="*/ 30 h 368"/>
                <a:gd name="T38" fmla="*/ 4 w 928"/>
                <a:gd name="T39" fmla="*/ 291 h 368"/>
                <a:gd name="T40" fmla="*/ 133 w 928"/>
                <a:gd name="T41" fmla="*/ 352 h 368"/>
                <a:gd name="T42" fmla="*/ 123 w 928"/>
                <a:gd name="T43" fmla="*/ 119 h 368"/>
                <a:gd name="T44" fmla="*/ 76 w 928"/>
                <a:gd name="T45" fmla="*/ 22 h 368"/>
                <a:gd name="T46" fmla="*/ 21 w 928"/>
                <a:gd name="T47" fmla="*/ 145 h 368"/>
                <a:gd name="T48" fmla="*/ 19 w 928"/>
                <a:gd name="T49" fmla="*/ 347 h 368"/>
                <a:gd name="T50" fmla="*/ 107 w 928"/>
                <a:gd name="T51" fmla="*/ 340 h 368"/>
                <a:gd name="T52" fmla="*/ 107 w 928"/>
                <a:gd name="T53" fmla="*/ 340 h 368"/>
                <a:gd name="T54" fmla="*/ 58 w 928"/>
                <a:gd name="T55" fmla="*/ 217 h 368"/>
                <a:gd name="T56" fmla="*/ 920 w 928"/>
                <a:gd name="T57" fmla="*/ 29 h 368"/>
                <a:gd name="T58" fmla="*/ 777 w 928"/>
                <a:gd name="T59" fmla="*/ 1 h 368"/>
                <a:gd name="T60" fmla="*/ 675 w 928"/>
                <a:gd name="T61" fmla="*/ 8 h 368"/>
                <a:gd name="T62" fmla="*/ 539 w 928"/>
                <a:gd name="T63" fmla="*/ 175 h 368"/>
                <a:gd name="T64" fmla="*/ 529 w 928"/>
                <a:gd name="T65" fmla="*/ 102 h 368"/>
                <a:gd name="T66" fmla="*/ 519 w 928"/>
                <a:gd name="T67" fmla="*/ 350 h 368"/>
                <a:gd name="T68" fmla="*/ 631 w 928"/>
                <a:gd name="T69" fmla="*/ 272 h 368"/>
                <a:gd name="T70" fmla="*/ 686 w 928"/>
                <a:gd name="T71" fmla="*/ 368 h 368"/>
                <a:gd name="T72" fmla="*/ 791 w 928"/>
                <a:gd name="T73" fmla="*/ 284 h 368"/>
                <a:gd name="T74" fmla="*/ 911 w 928"/>
                <a:gd name="T75" fmla="*/ 367 h 368"/>
                <a:gd name="T76" fmla="*/ 717 w 928"/>
                <a:gd name="T77" fmla="*/ 210 h 368"/>
                <a:gd name="T78" fmla="*/ 539 w 928"/>
                <a:gd name="T79" fmla="*/ 335 h 368"/>
                <a:gd name="T80" fmla="*/ 609 w 928"/>
                <a:gd name="T81" fmla="*/ 279 h 368"/>
                <a:gd name="T82" fmla="*/ 610 w 928"/>
                <a:gd name="T83" fmla="*/ 281 h 368"/>
                <a:gd name="T84" fmla="*/ 778 w 928"/>
                <a:gd name="T85" fmla="*/ 273 h 368"/>
                <a:gd name="T86" fmla="*/ 686 w 928"/>
                <a:gd name="T87" fmla="*/ 336 h 368"/>
                <a:gd name="T88" fmla="*/ 614 w 928"/>
                <a:gd name="T89" fmla="*/ 262 h 368"/>
                <a:gd name="T90" fmla="*/ 605 w 928"/>
                <a:gd name="T91" fmla="*/ 30 h 368"/>
                <a:gd name="T92" fmla="*/ 724 w 928"/>
                <a:gd name="T93" fmla="*/ 231 h 368"/>
                <a:gd name="T94" fmla="*/ 896 w 928"/>
                <a:gd name="T95" fmla="*/ 18 h 368"/>
                <a:gd name="T96" fmla="*/ 895 w 928"/>
                <a:gd name="T97" fmla="*/ 347 h 368"/>
                <a:gd name="T98" fmla="*/ 909 w 928"/>
                <a:gd name="T99" fmla="*/ 335 h 368"/>
                <a:gd name="T100" fmla="*/ 836 w 928"/>
                <a:gd name="T101" fmla="*/ 92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28" h="368">
                  <a:moveTo>
                    <a:pt x="493" y="8"/>
                  </a:moveTo>
                  <a:cubicBezTo>
                    <a:pt x="360" y="8"/>
                    <a:pt x="360" y="8"/>
                    <a:pt x="360" y="8"/>
                  </a:cubicBezTo>
                  <a:cubicBezTo>
                    <a:pt x="358" y="5"/>
                    <a:pt x="355" y="3"/>
                    <a:pt x="351" y="3"/>
                  </a:cubicBezTo>
                  <a:cubicBezTo>
                    <a:pt x="348" y="3"/>
                    <a:pt x="345" y="5"/>
                    <a:pt x="343" y="8"/>
                  </a:cubicBezTo>
                  <a:cubicBezTo>
                    <a:pt x="182" y="8"/>
                    <a:pt x="182" y="8"/>
                    <a:pt x="182" y="8"/>
                  </a:cubicBezTo>
                  <a:cubicBezTo>
                    <a:pt x="179" y="4"/>
                    <a:pt x="174" y="0"/>
                    <a:pt x="168" y="0"/>
                  </a:cubicBezTo>
                  <a:cubicBezTo>
                    <a:pt x="159" y="0"/>
                    <a:pt x="152" y="7"/>
                    <a:pt x="152" y="16"/>
                  </a:cubicBezTo>
                  <a:cubicBezTo>
                    <a:pt x="152" y="24"/>
                    <a:pt x="158" y="30"/>
                    <a:pt x="165" y="32"/>
                  </a:cubicBezTo>
                  <a:cubicBezTo>
                    <a:pt x="165" y="102"/>
                    <a:pt x="165" y="102"/>
                    <a:pt x="165" y="102"/>
                  </a:cubicBezTo>
                  <a:cubicBezTo>
                    <a:pt x="265" y="102"/>
                    <a:pt x="265" y="102"/>
                    <a:pt x="265" y="102"/>
                  </a:cubicBezTo>
                  <a:cubicBezTo>
                    <a:pt x="266" y="105"/>
                    <a:pt x="268" y="108"/>
                    <a:pt x="271" y="110"/>
                  </a:cubicBezTo>
                  <a:cubicBezTo>
                    <a:pt x="271" y="190"/>
                    <a:pt x="271" y="190"/>
                    <a:pt x="271" y="190"/>
                  </a:cubicBezTo>
                  <a:cubicBezTo>
                    <a:pt x="267" y="191"/>
                    <a:pt x="264" y="196"/>
                    <a:pt x="264" y="200"/>
                  </a:cubicBezTo>
                  <a:cubicBezTo>
                    <a:pt x="264" y="205"/>
                    <a:pt x="267" y="209"/>
                    <a:pt x="271" y="211"/>
                  </a:cubicBezTo>
                  <a:cubicBezTo>
                    <a:pt x="271" y="286"/>
                    <a:pt x="271" y="286"/>
                    <a:pt x="271" y="286"/>
                  </a:cubicBezTo>
                  <a:cubicBezTo>
                    <a:pt x="264" y="288"/>
                    <a:pt x="259" y="294"/>
                    <a:pt x="259" y="301"/>
                  </a:cubicBezTo>
                  <a:cubicBezTo>
                    <a:pt x="259" y="310"/>
                    <a:pt x="266" y="317"/>
                    <a:pt x="275" y="317"/>
                  </a:cubicBezTo>
                  <a:cubicBezTo>
                    <a:pt x="284" y="317"/>
                    <a:pt x="291" y="310"/>
                    <a:pt x="291" y="301"/>
                  </a:cubicBezTo>
                  <a:cubicBezTo>
                    <a:pt x="291" y="296"/>
                    <a:pt x="289" y="292"/>
                    <a:pt x="286" y="289"/>
                  </a:cubicBezTo>
                  <a:cubicBezTo>
                    <a:pt x="375" y="183"/>
                    <a:pt x="375" y="183"/>
                    <a:pt x="375" y="183"/>
                  </a:cubicBezTo>
                  <a:cubicBezTo>
                    <a:pt x="375" y="183"/>
                    <a:pt x="375" y="183"/>
                    <a:pt x="376" y="184"/>
                  </a:cubicBezTo>
                  <a:cubicBezTo>
                    <a:pt x="376" y="347"/>
                    <a:pt x="376" y="347"/>
                    <a:pt x="376" y="347"/>
                  </a:cubicBezTo>
                  <a:cubicBezTo>
                    <a:pt x="336" y="347"/>
                    <a:pt x="336" y="347"/>
                    <a:pt x="336" y="347"/>
                  </a:cubicBezTo>
                  <a:cubicBezTo>
                    <a:pt x="334" y="343"/>
                    <a:pt x="331" y="341"/>
                    <a:pt x="327" y="341"/>
                  </a:cubicBezTo>
                  <a:cubicBezTo>
                    <a:pt x="321" y="341"/>
                    <a:pt x="317" y="345"/>
                    <a:pt x="317" y="351"/>
                  </a:cubicBezTo>
                  <a:cubicBezTo>
                    <a:pt x="317" y="356"/>
                    <a:pt x="321" y="360"/>
                    <a:pt x="327" y="360"/>
                  </a:cubicBezTo>
                  <a:cubicBezTo>
                    <a:pt x="330" y="360"/>
                    <a:pt x="332" y="359"/>
                    <a:pt x="334" y="357"/>
                  </a:cubicBezTo>
                  <a:cubicBezTo>
                    <a:pt x="386" y="357"/>
                    <a:pt x="386" y="357"/>
                    <a:pt x="386" y="357"/>
                  </a:cubicBezTo>
                  <a:cubicBezTo>
                    <a:pt x="386" y="184"/>
                    <a:pt x="386" y="184"/>
                    <a:pt x="386" y="184"/>
                  </a:cubicBezTo>
                  <a:cubicBezTo>
                    <a:pt x="389" y="183"/>
                    <a:pt x="391" y="179"/>
                    <a:pt x="391" y="176"/>
                  </a:cubicBezTo>
                  <a:cubicBezTo>
                    <a:pt x="391" y="172"/>
                    <a:pt x="389" y="169"/>
                    <a:pt x="386" y="167"/>
                  </a:cubicBezTo>
                  <a:cubicBezTo>
                    <a:pt x="386" y="105"/>
                    <a:pt x="386" y="105"/>
                    <a:pt x="386" y="105"/>
                  </a:cubicBezTo>
                  <a:cubicBezTo>
                    <a:pt x="387" y="104"/>
                    <a:pt x="388" y="103"/>
                    <a:pt x="389" y="102"/>
                  </a:cubicBezTo>
                  <a:cubicBezTo>
                    <a:pt x="469" y="102"/>
                    <a:pt x="469" y="102"/>
                    <a:pt x="469" y="102"/>
                  </a:cubicBezTo>
                  <a:cubicBezTo>
                    <a:pt x="472" y="106"/>
                    <a:pt x="477" y="109"/>
                    <a:pt x="482" y="109"/>
                  </a:cubicBezTo>
                  <a:cubicBezTo>
                    <a:pt x="491" y="109"/>
                    <a:pt x="498" y="102"/>
                    <a:pt x="498" y="93"/>
                  </a:cubicBezTo>
                  <a:cubicBezTo>
                    <a:pt x="498" y="88"/>
                    <a:pt x="496" y="84"/>
                    <a:pt x="493" y="81"/>
                  </a:cubicBezTo>
                  <a:lnTo>
                    <a:pt x="493" y="8"/>
                  </a:lnTo>
                  <a:close/>
                  <a:moveTo>
                    <a:pt x="267" y="92"/>
                  </a:moveTo>
                  <a:cubicBezTo>
                    <a:pt x="175" y="92"/>
                    <a:pt x="175" y="92"/>
                    <a:pt x="175" y="92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80" y="29"/>
                    <a:pt x="183" y="24"/>
                    <a:pt x="184" y="18"/>
                  </a:cubicBezTo>
                  <a:cubicBezTo>
                    <a:pt x="343" y="18"/>
                    <a:pt x="343" y="18"/>
                    <a:pt x="343" y="18"/>
                  </a:cubicBezTo>
                  <a:cubicBezTo>
                    <a:pt x="281" y="89"/>
                    <a:pt x="281" y="89"/>
                    <a:pt x="281" y="89"/>
                  </a:cubicBezTo>
                  <a:cubicBezTo>
                    <a:pt x="280" y="88"/>
                    <a:pt x="278" y="88"/>
                    <a:pt x="276" y="88"/>
                  </a:cubicBezTo>
                  <a:cubicBezTo>
                    <a:pt x="272" y="88"/>
                    <a:pt x="269" y="89"/>
                    <a:pt x="267" y="92"/>
                  </a:cubicBezTo>
                  <a:close/>
                  <a:moveTo>
                    <a:pt x="284" y="288"/>
                  </a:moveTo>
                  <a:cubicBezTo>
                    <a:pt x="283" y="287"/>
                    <a:pt x="282" y="287"/>
                    <a:pt x="281" y="287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85" y="209"/>
                    <a:pt x="288" y="205"/>
                    <a:pt x="288" y="200"/>
                  </a:cubicBezTo>
                  <a:cubicBezTo>
                    <a:pt x="288" y="196"/>
                    <a:pt x="285" y="192"/>
                    <a:pt x="281" y="190"/>
                  </a:cubicBezTo>
                  <a:cubicBezTo>
                    <a:pt x="281" y="109"/>
                    <a:pt x="281" y="109"/>
                    <a:pt x="281" y="109"/>
                  </a:cubicBezTo>
                  <a:cubicBezTo>
                    <a:pt x="283" y="108"/>
                    <a:pt x="284" y="107"/>
                    <a:pt x="285" y="105"/>
                  </a:cubicBezTo>
                  <a:cubicBezTo>
                    <a:pt x="373" y="172"/>
                    <a:pt x="373" y="172"/>
                    <a:pt x="373" y="172"/>
                  </a:cubicBezTo>
                  <a:cubicBezTo>
                    <a:pt x="372" y="173"/>
                    <a:pt x="372" y="174"/>
                    <a:pt x="372" y="176"/>
                  </a:cubicBezTo>
                  <a:cubicBezTo>
                    <a:pt x="372" y="178"/>
                    <a:pt x="372" y="179"/>
                    <a:pt x="373" y="181"/>
                  </a:cubicBezTo>
                  <a:lnTo>
                    <a:pt x="284" y="288"/>
                  </a:lnTo>
                  <a:close/>
                  <a:moveTo>
                    <a:pt x="466" y="92"/>
                  </a:moveTo>
                  <a:cubicBezTo>
                    <a:pt x="388" y="92"/>
                    <a:pt x="388" y="92"/>
                    <a:pt x="388" y="92"/>
                  </a:cubicBezTo>
                  <a:cubicBezTo>
                    <a:pt x="386" y="89"/>
                    <a:pt x="383" y="88"/>
                    <a:pt x="380" y="88"/>
                  </a:cubicBezTo>
                  <a:cubicBezTo>
                    <a:pt x="375" y="88"/>
                    <a:pt x="370" y="92"/>
                    <a:pt x="370" y="98"/>
                  </a:cubicBezTo>
                  <a:cubicBezTo>
                    <a:pt x="370" y="101"/>
                    <a:pt x="373" y="105"/>
                    <a:pt x="376" y="106"/>
                  </a:cubicBezTo>
                  <a:cubicBezTo>
                    <a:pt x="376" y="168"/>
                    <a:pt x="376" y="168"/>
                    <a:pt x="376" y="168"/>
                  </a:cubicBezTo>
                  <a:cubicBezTo>
                    <a:pt x="375" y="168"/>
                    <a:pt x="374" y="169"/>
                    <a:pt x="374" y="170"/>
                  </a:cubicBezTo>
                  <a:cubicBezTo>
                    <a:pt x="286" y="103"/>
                    <a:pt x="286" y="103"/>
                    <a:pt x="286" y="103"/>
                  </a:cubicBezTo>
                  <a:cubicBezTo>
                    <a:pt x="287" y="102"/>
                    <a:pt x="287" y="101"/>
                    <a:pt x="287" y="99"/>
                  </a:cubicBezTo>
                  <a:cubicBezTo>
                    <a:pt x="287" y="96"/>
                    <a:pt x="286" y="93"/>
                    <a:pt x="283" y="91"/>
                  </a:cubicBezTo>
                  <a:cubicBezTo>
                    <a:pt x="345" y="20"/>
                    <a:pt x="345" y="20"/>
                    <a:pt x="345" y="20"/>
                  </a:cubicBezTo>
                  <a:cubicBezTo>
                    <a:pt x="346" y="22"/>
                    <a:pt x="349" y="23"/>
                    <a:pt x="351" y="23"/>
                  </a:cubicBezTo>
                  <a:cubicBezTo>
                    <a:pt x="355" y="23"/>
                    <a:pt x="358" y="21"/>
                    <a:pt x="359" y="19"/>
                  </a:cubicBezTo>
                  <a:cubicBezTo>
                    <a:pt x="469" y="83"/>
                    <a:pt x="469" y="83"/>
                    <a:pt x="469" y="83"/>
                  </a:cubicBezTo>
                  <a:cubicBezTo>
                    <a:pt x="468" y="86"/>
                    <a:pt x="466" y="89"/>
                    <a:pt x="466" y="92"/>
                  </a:cubicBezTo>
                  <a:close/>
                  <a:moveTo>
                    <a:pt x="483" y="77"/>
                  </a:moveTo>
                  <a:cubicBezTo>
                    <a:pt x="482" y="77"/>
                    <a:pt x="482" y="77"/>
                    <a:pt x="482" y="77"/>
                  </a:cubicBezTo>
                  <a:cubicBezTo>
                    <a:pt x="478" y="77"/>
                    <a:pt x="474" y="79"/>
                    <a:pt x="471" y="81"/>
                  </a:cubicBezTo>
                  <a:cubicBezTo>
                    <a:pt x="364" y="18"/>
                    <a:pt x="364" y="18"/>
                    <a:pt x="364" y="18"/>
                  </a:cubicBezTo>
                  <a:cubicBezTo>
                    <a:pt x="483" y="18"/>
                    <a:pt x="483" y="18"/>
                    <a:pt x="483" y="18"/>
                  </a:cubicBezTo>
                  <a:lnTo>
                    <a:pt x="483" y="77"/>
                  </a:lnTo>
                  <a:close/>
                  <a:moveTo>
                    <a:pt x="135" y="104"/>
                  </a:moveTo>
                  <a:cubicBezTo>
                    <a:pt x="135" y="95"/>
                    <a:pt x="128" y="88"/>
                    <a:pt x="119" y="88"/>
                  </a:cubicBezTo>
                  <a:cubicBezTo>
                    <a:pt x="110" y="88"/>
                    <a:pt x="103" y="95"/>
                    <a:pt x="103" y="104"/>
                  </a:cubicBezTo>
                  <a:cubicBezTo>
                    <a:pt x="103" y="109"/>
                    <a:pt x="106" y="114"/>
                    <a:pt x="111" y="117"/>
                  </a:cubicBezTo>
                  <a:cubicBezTo>
                    <a:pt x="57" y="214"/>
                    <a:pt x="57" y="214"/>
                    <a:pt x="57" y="214"/>
                  </a:cubicBezTo>
                  <a:cubicBezTo>
                    <a:pt x="23" y="143"/>
                    <a:pt x="23" y="143"/>
                    <a:pt x="23" y="143"/>
                  </a:cubicBezTo>
                  <a:cubicBezTo>
                    <a:pt x="23" y="142"/>
                    <a:pt x="24" y="140"/>
                    <a:pt x="24" y="139"/>
                  </a:cubicBezTo>
                  <a:cubicBezTo>
                    <a:pt x="24" y="136"/>
                    <a:pt x="23" y="134"/>
                    <a:pt x="21" y="132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79" y="23"/>
                    <a:pt x="79" y="23"/>
                    <a:pt x="80" y="23"/>
                  </a:cubicBezTo>
                  <a:cubicBezTo>
                    <a:pt x="85" y="23"/>
                    <a:pt x="90" y="19"/>
                    <a:pt x="90" y="13"/>
                  </a:cubicBezTo>
                  <a:cubicBezTo>
                    <a:pt x="90" y="8"/>
                    <a:pt x="85" y="3"/>
                    <a:pt x="80" y="3"/>
                  </a:cubicBezTo>
                  <a:cubicBezTo>
                    <a:pt x="76" y="3"/>
                    <a:pt x="73" y="5"/>
                    <a:pt x="7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4"/>
                    <a:pt x="22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2"/>
                    <a:pt x="3" y="28"/>
                    <a:pt x="9" y="30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6" y="132"/>
                    <a:pt x="4" y="135"/>
                    <a:pt x="4" y="139"/>
                  </a:cubicBezTo>
                  <a:cubicBezTo>
                    <a:pt x="4" y="142"/>
                    <a:pt x="6" y="145"/>
                    <a:pt x="9" y="147"/>
                  </a:cubicBezTo>
                  <a:cubicBezTo>
                    <a:pt x="9" y="283"/>
                    <a:pt x="9" y="283"/>
                    <a:pt x="9" y="283"/>
                  </a:cubicBezTo>
                  <a:cubicBezTo>
                    <a:pt x="6" y="285"/>
                    <a:pt x="4" y="288"/>
                    <a:pt x="4" y="291"/>
                  </a:cubicBezTo>
                  <a:cubicBezTo>
                    <a:pt x="4" y="294"/>
                    <a:pt x="6" y="297"/>
                    <a:pt x="9" y="299"/>
                  </a:cubicBezTo>
                  <a:cubicBezTo>
                    <a:pt x="9" y="357"/>
                    <a:pt x="9" y="357"/>
                    <a:pt x="9" y="357"/>
                  </a:cubicBezTo>
                  <a:cubicBezTo>
                    <a:pt x="102" y="357"/>
                    <a:pt x="102" y="357"/>
                    <a:pt x="102" y="357"/>
                  </a:cubicBezTo>
                  <a:cubicBezTo>
                    <a:pt x="104" y="363"/>
                    <a:pt x="110" y="368"/>
                    <a:pt x="117" y="368"/>
                  </a:cubicBezTo>
                  <a:cubicBezTo>
                    <a:pt x="126" y="368"/>
                    <a:pt x="133" y="360"/>
                    <a:pt x="133" y="352"/>
                  </a:cubicBezTo>
                  <a:cubicBezTo>
                    <a:pt x="133" y="345"/>
                    <a:pt x="129" y="340"/>
                    <a:pt x="123" y="337"/>
                  </a:cubicBezTo>
                  <a:cubicBezTo>
                    <a:pt x="123" y="225"/>
                    <a:pt x="123" y="225"/>
                    <a:pt x="123" y="225"/>
                  </a:cubicBezTo>
                  <a:cubicBezTo>
                    <a:pt x="126" y="224"/>
                    <a:pt x="128" y="220"/>
                    <a:pt x="128" y="217"/>
                  </a:cubicBezTo>
                  <a:cubicBezTo>
                    <a:pt x="128" y="213"/>
                    <a:pt x="126" y="210"/>
                    <a:pt x="123" y="209"/>
                  </a:cubicBezTo>
                  <a:cubicBezTo>
                    <a:pt x="123" y="119"/>
                    <a:pt x="123" y="119"/>
                    <a:pt x="123" y="119"/>
                  </a:cubicBezTo>
                  <a:cubicBezTo>
                    <a:pt x="130" y="117"/>
                    <a:pt x="135" y="111"/>
                    <a:pt x="135" y="104"/>
                  </a:cubicBezTo>
                  <a:close/>
                  <a:moveTo>
                    <a:pt x="19" y="32"/>
                  </a:moveTo>
                  <a:cubicBezTo>
                    <a:pt x="25" y="31"/>
                    <a:pt x="31" y="25"/>
                    <a:pt x="32" y="18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3" y="20"/>
                    <a:pt x="74" y="21"/>
                    <a:pt x="76" y="22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19" y="131"/>
                    <a:pt x="19" y="130"/>
                    <a:pt x="19" y="130"/>
                  </a:cubicBezTo>
                  <a:lnTo>
                    <a:pt x="19" y="32"/>
                  </a:lnTo>
                  <a:close/>
                  <a:moveTo>
                    <a:pt x="19" y="147"/>
                  </a:moveTo>
                  <a:cubicBezTo>
                    <a:pt x="20" y="147"/>
                    <a:pt x="20" y="146"/>
                    <a:pt x="21" y="145"/>
                  </a:cubicBezTo>
                  <a:cubicBezTo>
                    <a:pt x="55" y="216"/>
                    <a:pt x="55" y="216"/>
                    <a:pt x="55" y="216"/>
                  </a:cubicBezTo>
                  <a:cubicBezTo>
                    <a:pt x="19" y="282"/>
                    <a:pt x="19" y="282"/>
                    <a:pt x="19" y="282"/>
                  </a:cubicBezTo>
                  <a:lnTo>
                    <a:pt x="19" y="147"/>
                  </a:lnTo>
                  <a:close/>
                  <a:moveTo>
                    <a:pt x="102" y="347"/>
                  </a:moveTo>
                  <a:cubicBezTo>
                    <a:pt x="19" y="347"/>
                    <a:pt x="19" y="347"/>
                    <a:pt x="19" y="347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21" y="298"/>
                    <a:pt x="23" y="295"/>
                    <a:pt x="24" y="292"/>
                  </a:cubicBezTo>
                  <a:cubicBezTo>
                    <a:pt x="105" y="341"/>
                    <a:pt x="105" y="341"/>
                    <a:pt x="105" y="341"/>
                  </a:cubicBezTo>
                  <a:cubicBezTo>
                    <a:pt x="103" y="343"/>
                    <a:pt x="102" y="345"/>
                    <a:pt x="102" y="347"/>
                  </a:cubicBezTo>
                  <a:close/>
                  <a:moveTo>
                    <a:pt x="107" y="340"/>
                  </a:moveTo>
                  <a:cubicBezTo>
                    <a:pt x="23" y="289"/>
                    <a:pt x="23" y="289"/>
                    <a:pt x="23" y="289"/>
                  </a:cubicBezTo>
                  <a:cubicBezTo>
                    <a:pt x="23" y="287"/>
                    <a:pt x="22" y="285"/>
                    <a:pt x="20" y="284"/>
                  </a:cubicBezTo>
                  <a:cubicBezTo>
                    <a:pt x="57" y="219"/>
                    <a:pt x="57" y="219"/>
                    <a:pt x="57" y="219"/>
                  </a:cubicBezTo>
                  <a:cubicBezTo>
                    <a:pt x="113" y="336"/>
                    <a:pt x="113" y="336"/>
                    <a:pt x="113" y="336"/>
                  </a:cubicBezTo>
                  <a:cubicBezTo>
                    <a:pt x="110" y="337"/>
                    <a:pt x="108" y="338"/>
                    <a:pt x="107" y="340"/>
                  </a:cubicBezTo>
                  <a:close/>
                  <a:moveTo>
                    <a:pt x="113" y="209"/>
                  </a:moveTo>
                  <a:cubicBezTo>
                    <a:pt x="111" y="210"/>
                    <a:pt x="109" y="213"/>
                    <a:pt x="109" y="217"/>
                  </a:cubicBezTo>
                  <a:cubicBezTo>
                    <a:pt x="109" y="220"/>
                    <a:pt x="111" y="223"/>
                    <a:pt x="113" y="225"/>
                  </a:cubicBezTo>
                  <a:cubicBezTo>
                    <a:pt x="113" y="332"/>
                    <a:pt x="113" y="332"/>
                    <a:pt x="113" y="332"/>
                  </a:cubicBezTo>
                  <a:cubicBezTo>
                    <a:pt x="58" y="217"/>
                    <a:pt x="58" y="217"/>
                    <a:pt x="58" y="217"/>
                  </a:cubicBezTo>
                  <a:cubicBezTo>
                    <a:pt x="113" y="118"/>
                    <a:pt x="113" y="118"/>
                    <a:pt x="113" y="118"/>
                  </a:cubicBezTo>
                  <a:cubicBezTo>
                    <a:pt x="113" y="118"/>
                    <a:pt x="113" y="119"/>
                    <a:pt x="113" y="119"/>
                  </a:cubicBezTo>
                  <a:lnTo>
                    <a:pt x="113" y="209"/>
                  </a:lnTo>
                  <a:close/>
                  <a:moveTo>
                    <a:pt x="920" y="338"/>
                  </a:moveTo>
                  <a:cubicBezTo>
                    <a:pt x="920" y="29"/>
                    <a:pt x="920" y="29"/>
                    <a:pt x="920" y="29"/>
                  </a:cubicBezTo>
                  <a:cubicBezTo>
                    <a:pt x="924" y="27"/>
                    <a:pt x="928" y="22"/>
                    <a:pt x="928" y="16"/>
                  </a:cubicBezTo>
                  <a:cubicBezTo>
                    <a:pt x="928" y="7"/>
                    <a:pt x="920" y="0"/>
                    <a:pt x="912" y="0"/>
                  </a:cubicBezTo>
                  <a:cubicBezTo>
                    <a:pt x="906" y="0"/>
                    <a:pt x="900" y="3"/>
                    <a:pt x="898" y="8"/>
                  </a:cubicBezTo>
                  <a:cubicBezTo>
                    <a:pt x="788" y="8"/>
                    <a:pt x="788" y="8"/>
                    <a:pt x="788" y="8"/>
                  </a:cubicBezTo>
                  <a:cubicBezTo>
                    <a:pt x="786" y="4"/>
                    <a:pt x="782" y="1"/>
                    <a:pt x="777" y="1"/>
                  </a:cubicBezTo>
                  <a:cubicBezTo>
                    <a:pt x="771" y="1"/>
                    <a:pt x="766" y="7"/>
                    <a:pt x="766" y="13"/>
                  </a:cubicBezTo>
                  <a:cubicBezTo>
                    <a:pt x="766" y="17"/>
                    <a:pt x="767" y="20"/>
                    <a:pt x="770" y="22"/>
                  </a:cubicBezTo>
                  <a:cubicBezTo>
                    <a:pt x="724" y="199"/>
                    <a:pt x="724" y="199"/>
                    <a:pt x="724" y="199"/>
                  </a:cubicBezTo>
                  <a:cubicBezTo>
                    <a:pt x="675" y="9"/>
                    <a:pt x="675" y="9"/>
                    <a:pt x="675" y="9"/>
                  </a:cubicBezTo>
                  <a:cubicBezTo>
                    <a:pt x="675" y="8"/>
                    <a:pt x="675" y="8"/>
                    <a:pt x="675" y="8"/>
                  </a:cubicBezTo>
                  <a:cubicBezTo>
                    <a:pt x="626" y="8"/>
                    <a:pt x="626" y="8"/>
                    <a:pt x="626" y="8"/>
                  </a:cubicBezTo>
                  <a:cubicBezTo>
                    <a:pt x="624" y="4"/>
                    <a:pt x="619" y="0"/>
                    <a:pt x="613" y="0"/>
                  </a:cubicBezTo>
                  <a:cubicBezTo>
                    <a:pt x="604" y="0"/>
                    <a:pt x="597" y="7"/>
                    <a:pt x="597" y="16"/>
                  </a:cubicBezTo>
                  <a:cubicBezTo>
                    <a:pt x="597" y="22"/>
                    <a:pt x="599" y="26"/>
                    <a:pt x="603" y="29"/>
                  </a:cubicBezTo>
                  <a:cubicBezTo>
                    <a:pt x="539" y="175"/>
                    <a:pt x="539" y="175"/>
                    <a:pt x="539" y="175"/>
                  </a:cubicBezTo>
                  <a:cubicBezTo>
                    <a:pt x="539" y="102"/>
                    <a:pt x="539" y="102"/>
                    <a:pt x="539" y="102"/>
                  </a:cubicBezTo>
                  <a:cubicBezTo>
                    <a:pt x="543" y="101"/>
                    <a:pt x="546" y="96"/>
                    <a:pt x="546" y="91"/>
                  </a:cubicBezTo>
                  <a:cubicBezTo>
                    <a:pt x="546" y="85"/>
                    <a:pt x="541" y="80"/>
                    <a:pt x="535" y="80"/>
                  </a:cubicBezTo>
                  <a:cubicBezTo>
                    <a:pt x="528" y="80"/>
                    <a:pt x="523" y="85"/>
                    <a:pt x="523" y="91"/>
                  </a:cubicBezTo>
                  <a:cubicBezTo>
                    <a:pt x="523" y="96"/>
                    <a:pt x="525" y="100"/>
                    <a:pt x="529" y="102"/>
                  </a:cubicBezTo>
                  <a:cubicBezTo>
                    <a:pt x="529" y="180"/>
                    <a:pt x="529" y="180"/>
                    <a:pt x="529" y="180"/>
                  </a:cubicBezTo>
                  <a:cubicBezTo>
                    <a:pt x="525" y="182"/>
                    <a:pt x="523" y="186"/>
                    <a:pt x="523" y="190"/>
                  </a:cubicBezTo>
                  <a:cubicBezTo>
                    <a:pt x="523" y="195"/>
                    <a:pt x="525" y="198"/>
                    <a:pt x="529" y="200"/>
                  </a:cubicBezTo>
                  <a:cubicBezTo>
                    <a:pt x="529" y="335"/>
                    <a:pt x="529" y="335"/>
                    <a:pt x="529" y="335"/>
                  </a:cubicBezTo>
                  <a:cubicBezTo>
                    <a:pt x="523" y="338"/>
                    <a:pt x="519" y="344"/>
                    <a:pt x="519" y="350"/>
                  </a:cubicBezTo>
                  <a:cubicBezTo>
                    <a:pt x="519" y="359"/>
                    <a:pt x="526" y="366"/>
                    <a:pt x="535" y="366"/>
                  </a:cubicBezTo>
                  <a:cubicBezTo>
                    <a:pt x="541" y="366"/>
                    <a:pt x="547" y="362"/>
                    <a:pt x="549" y="357"/>
                  </a:cubicBezTo>
                  <a:cubicBezTo>
                    <a:pt x="624" y="357"/>
                    <a:pt x="624" y="357"/>
                    <a:pt x="624" y="357"/>
                  </a:cubicBezTo>
                  <a:cubicBezTo>
                    <a:pt x="624" y="283"/>
                    <a:pt x="624" y="283"/>
                    <a:pt x="624" y="283"/>
                  </a:cubicBezTo>
                  <a:cubicBezTo>
                    <a:pt x="628" y="281"/>
                    <a:pt x="631" y="277"/>
                    <a:pt x="631" y="272"/>
                  </a:cubicBezTo>
                  <a:cubicBezTo>
                    <a:pt x="631" y="268"/>
                    <a:pt x="628" y="264"/>
                    <a:pt x="624" y="262"/>
                  </a:cubicBezTo>
                  <a:cubicBezTo>
                    <a:pt x="624" y="134"/>
                    <a:pt x="624" y="134"/>
                    <a:pt x="624" y="134"/>
                  </a:cubicBezTo>
                  <a:cubicBezTo>
                    <a:pt x="677" y="339"/>
                    <a:pt x="677" y="339"/>
                    <a:pt x="677" y="339"/>
                  </a:cubicBezTo>
                  <a:cubicBezTo>
                    <a:pt x="673" y="342"/>
                    <a:pt x="671" y="347"/>
                    <a:pt x="671" y="352"/>
                  </a:cubicBezTo>
                  <a:cubicBezTo>
                    <a:pt x="671" y="361"/>
                    <a:pt x="678" y="368"/>
                    <a:pt x="686" y="368"/>
                  </a:cubicBezTo>
                  <a:cubicBezTo>
                    <a:pt x="694" y="368"/>
                    <a:pt x="699" y="363"/>
                    <a:pt x="702" y="357"/>
                  </a:cubicBezTo>
                  <a:cubicBezTo>
                    <a:pt x="767" y="357"/>
                    <a:pt x="767" y="357"/>
                    <a:pt x="767" y="357"/>
                  </a:cubicBezTo>
                  <a:cubicBezTo>
                    <a:pt x="782" y="296"/>
                    <a:pt x="782" y="296"/>
                    <a:pt x="782" y="296"/>
                  </a:cubicBezTo>
                  <a:cubicBezTo>
                    <a:pt x="785" y="296"/>
                    <a:pt x="787" y="294"/>
                    <a:pt x="788" y="292"/>
                  </a:cubicBezTo>
                  <a:cubicBezTo>
                    <a:pt x="791" y="290"/>
                    <a:pt x="791" y="287"/>
                    <a:pt x="791" y="284"/>
                  </a:cubicBezTo>
                  <a:cubicBezTo>
                    <a:pt x="791" y="281"/>
                    <a:pt x="789" y="278"/>
                    <a:pt x="787" y="276"/>
                  </a:cubicBezTo>
                  <a:cubicBezTo>
                    <a:pt x="824" y="134"/>
                    <a:pt x="824" y="134"/>
                    <a:pt x="824" y="134"/>
                  </a:cubicBezTo>
                  <a:cubicBezTo>
                    <a:pt x="824" y="357"/>
                    <a:pt x="824" y="357"/>
                    <a:pt x="824" y="357"/>
                  </a:cubicBezTo>
                  <a:cubicBezTo>
                    <a:pt x="896" y="357"/>
                    <a:pt x="896" y="357"/>
                    <a:pt x="896" y="357"/>
                  </a:cubicBezTo>
                  <a:cubicBezTo>
                    <a:pt x="898" y="363"/>
                    <a:pt x="904" y="367"/>
                    <a:pt x="911" y="367"/>
                  </a:cubicBezTo>
                  <a:cubicBezTo>
                    <a:pt x="919" y="367"/>
                    <a:pt x="927" y="360"/>
                    <a:pt x="927" y="351"/>
                  </a:cubicBezTo>
                  <a:cubicBezTo>
                    <a:pt x="927" y="345"/>
                    <a:pt x="924" y="340"/>
                    <a:pt x="920" y="338"/>
                  </a:cubicBezTo>
                  <a:close/>
                  <a:moveTo>
                    <a:pt x="628" y="18"/>
                  </a:moveTo>
                  <a:cubicBezTo>
                    <a:pt x="667" y="18"/>
                    <a:pt x="667" y="18"/>
                    <a:pt x="667" y="18"/>
                  </a:cubicBezTo>
                  <a:cubicBezTo>
                    <a:pt x="717" y="210"/>
                    <a:pt x="717" y="210"/>
                    <a:pt x="717" y="210"/>
                  </a:cubicBezTo>
                  <a:cubicBezTo>
                    <a:pt x="716" y="210"/>
                    <a:pt x="716" y="210"/>
                    <a:pt x="716" y="210"/>
                  </a:cubicBezTo>
                  <a:cubicBezTo>
                    <a:pt x="622" y="29"/>
                    <a:pt x="622" y="29"/>
                    <a:pt x="622" y="29"/>
                  </a:cubicBezTo>
                  <a:cubicBezTo>
                    <a:pt x="625" y="27"/>
                    <a:pt x="628" y="23"/>
                    <a:pt x="628" y="18"/>
                  </a:cubicBezTo>
                  <a:close/>
                  <a:moveTo>
                    <a:pt x="543" y="337"/>
                  </a:moveTo>
                  <a:cubicBezTo>
                    <a:pt x="542" y="336"/>
                    <a:pt x="540" y="335"/>
                    <a:pt x="539" y="335"/>
                  </a:cubicBezTo>
                  <a:cubicBezTo>
                    <a:pt x="539" y="201"/>
                    <a:pt x="539" y="201"/>
                    <a:pt x="539" y="201"/>
                  </a:cubicBezTo>
                  <a:cubicBezTo>
                    <a:pt x="539" y="201"/>
                    <a:pt x="540" y="201"/>
                    <a:pt x="540" y="200"/>
                  </a:cubicBezTo>
                  <a:cubicBezTo>
                    <a:pt x="608" y="268"/>
                    <a:pt x="608" y="268"/>
                    <a:pt x="608" y="268"/>
                  </a:cubicBezTo>
                  <a:cubicBezTo>
                    <a:pt x="607" y="269"/>
                    <a:pt x="607" y="271"/>
                    <a:pt x="607" y="272"/>
                  </a:cubicBezTo>
                  <a:cubicBezTo>
                    <a:pt x="607" y="275"/>
                    <a:pt x="608" y="277"/>
                    <a:pt x="609" y="279"/>
                  </a:cubicBezTo>
                  <a:lnTo>
                    <a:pt x="543" y="337"/>
                  </a:lnTo>
                  <a:close/>
                  <a:moveTo>
                    <a:pt x="614" y="347"/>
                  </a:moveTo>
                  <a:cubicBezTo>
                    <a:pt x="550" y="347"/>
                    <a:pt x="550" y="347"/>
                    <a:pt x="550" y="347"/>
                  </a:cubicBezTo>
                  <a:cubicBezTo>
                    <a:pt x="549" y="344"/>
                    <a:pt x="548" y="341"/>
                    <a:pt x="545" y="339"/>
                  </a:cubicBezTo>
                  <a:cubicBezTo>
                    <a:pt x="610" y="281"/>
                    <a:pt x="610" y="281"/>
                    <a:pt x="610" y="281"/>
                  </a:cubicBezTo>
                  <a:cubicBezTo>
                    <a:pt x="611" y="282"/>
                    <a:pt x="613" y="283"/>
                    <a:pt x="614" y="283"/>
                  </a:cubicBezTo>
                  <a:lnTo>
                    <a:pt x="614" y="347"/>
                  </a:lnTo>
                  <a:close/>
                  <a:moveTo>
                    <a:pt x="815" y="101"/>
                  </a:moveTo>
                  <a:cubicBezTo>
                    <a:pt x="815" y="104"/>
                    <a:pt x="817" y="107"/>
                    <a:pt x="820" y="109"/>
                  </a:cubicBezTo>
                  <a:cubicBezTo>
                    <a:pt x="778" y="273"/>
                    <a:pt x="778" y="273"/>
                    <a:pt x="778" y="273"/>
                  </a:cubicBezTo>
                  <a:cubicBezTo>
                    <a:pt x="772" y="274"/>
                    <a:pt x="767" y="280"/>
                    <a:pt x="768" y="286"/>
                  </a:cubicBezTo>
                  <a:cubicBezTo>
                    <a:pt x="768" y="289"/>
                    <a:pt x="770" y="292"/>
                    <a:pt x="772" y="294"/>
                  </a:cubicBezTo>
                  <a:cubicBezTo>
                    <a:pt x="759" y="347"/>
                    <a:pt x="759" y="347"/>
                    <a:pt x="759" y="347"/>
                  </a:cubicBezTo>
                  <a:cubicBezTo>
                    <a:pt x="702" y="347"/>
                    <a:pt x="702" y="347"/>
                    <a:pt x="702" y="347"/>
                  </a:cubicBezTo>
                  <a:cubicBezTo>
                    <a:pt x="699" y="340"/>
                    <a:pt x="694" y="336"/>
                    <a:pt x="686" y="336"/>
                  </a:cubicBezTo>
                  <a:cubicBezTo>
                    <a:pt x="686" y="336"/>
                    <a:pt x="686" y="336"/>
                    <a:pt x="686" y="336"/>
                  </a:cubicBezTo>
                  <a:cubicBezTo>
                    <a:pt x="624" y="92"/>
                    <a:pt x="624" y="92"/>
                    <a:pt x="624" y="92"/>
                  </a:cubicBezTo>
                  <a:cubicBezTo>
                    <a:pt x="624" y="92"/>
                    <a:pt x="624" y="92"/>
                    <a:pt x="624" y="92"/>
                  </a:cubicBezTo>
                  <a:cubicBezTo>
                    <a:pt x="614" y="93"/>
                    <a:pt x="614" y="93"/>
                    <a:pt x="614" y="93"/>
                  </a:cubicBezTo>
                  <a:cubicBezTo>
                    <a:pt x="614" y="262"/>
                    <a:pt x="614" y="262"/>
                    <a:pt x="614" y="262"/>
                  </a:cubicBezTo>
                  <a:cubicBezTo>
                    <a:pt x="612" y="262"/>
                    <a:pt x="611" y="264"/>
                    <a:pt x="609" y="265"/>
                  </a:cubicBezTo>
                  <a:cubicBezTo>
                    <a:pt x="542" y="199"/>
                    <a:pt x="542" y="199"/>
                    <a:pt x="542" y="199"/>
                  </a:cubicBezTo>
                  <a:cubicBezTo>
                    <a:pt x="545" y="197"/>
                    <a:pt x="546" y="194"/>
                    <a:pt x="546" y="190"/>
                  </a:cubicBezTo>
                  <a:cubicBezTo>
                    <a:pt x="546" y="185"/>
                    <a:pt x="544" y="181"/>
                    <a:pt x="539" y="179"/>
                  </a:cubicBezTo>
                  <a:cubicBezTo>
                    <a:pt x="605" y="30"/>
                    <a:pt x="605" y="30"/>
                    <a:pt x="605" y="30"/>
                  </a:cubicBezTo>
                  <a:cubicBezTo>
                    <a:pt x="608" y="31"/>
                    <a:pt x="610" y="32"/>
                    <a:pt x="613" y="32"/>
                  </a:cubicBezTo>
                  <a:cubicBezTo>
                    <a:pt x="615" y="32"/>
                    <a:pt x="618" y="31"/>
                    <a:pt x="620" y="30"/>
                  </a:cubicBezTo>
                  <a:cubicBezTo>
                    <a:pt x="714" y="212"/>
                    <a:pt x="714" y="212"/>
                    <a:pt x="714" y="212"/>
                  </a:cubicBezTo>
                  <a:cubicBezTo>
                    <a:pt x="713" y="214"/>
                    <a:pt x="712" y="216"/>
                    <a:pt x="712" y="219"/>
                  </a:cubicBezTo>
                  <a:cubicBezTo>
                    <a:pt x="712" y="225"/>
                    <a:pt x="717" y="231"/>
                    <a:pt x="724" y="231"/>
                  </a:cubicBezTo>
                  <a:cubicBezTo>
                    <a:pt x="730" y="231"/>
                    <a:pt x="736" y="225"/>
                    <a:pt x="736" y="219"/>
                  </a:cubicBezTo>
                  <a:cubicBezTo>
                    <a:pt x="736" y="215"/>
                    <a:pt x="734" y="212"/>
                    <a:pt x="732" y="210"/>
                  </a:cubicBezTo>
                  <a:cubicBezTo>
                    <a:pt x="779" y="25"/>
                    <a:pt x="779" y="25"/>
                    <a:pt x="779" y="25"/>
                  </a:cubicBezTo>
                  <a:cubicBezTo>
                    <a:pt x="783" y="24"/>
                    <a:pt x="786" y="22"/>
                    <a:pt x="788" y="18"/>
                  </a:cubicBezTo>
                  <a:cubicBezTo>
                    <a:pt x="896" y="18"/>
                    <a:pt x="896" y="18"/>
                    <a:pt x="896" y="18"/>
                  </a:cubicBezTo>
                  <a:cubicBezTo>
                    <a:pt x="896" y="21"/>
                    <a:pt x="898" y="24"/>
                    <a:pt x="899" y="26"/>
                  </a:cubicBezTo>
                  <a:cubicBezTo>
                    <a:pt x="834" y="90"/>
                    <a:pt x="834" y="90"/>
                    <a:pt x="834" y="90"/>
                  </a:cubicBezTo>
                  <a:cubicBezTo>
                    <a:pt x="832" y="88"/>
                    <a:pt x="829" y="88"/>
                    <a:pt x="826" y="88"/>
                  </a:cubicBezTo>
                  <a:cubicBezTo>
                    <a:pt x="819" y="88"/>
                    <a:pt x="814" y="94"/>
                    <a:pt x="815" y="101"/>
                  </a:cubicBezTo>
                  <a:close/>
                  <a:moveTo>
                    <a:pt x="895" y="347"/>
                  </a:moveTo>
                  <a:cubicBezTo>
                    <a:pt x="834" y="347"/>
                    <a:pt x="834" y="347"/>
                    <a:pt x="834" y="347"/>
                  </a:cubicBezTo>
                  <a:cubicBezTo>
                    <a:pt x="834" y="117"/>
                    <a:pt x="834" y="117"/>
                    <a:pt x="834" y="117"/>
                  </a:cubicBezTo>
                  <a:cubicBezTo>
                    <a:pt x="905" y="336"/>
                    <a:pt x="905" y="336"/>
                    <a:pt x="905" y="336"/>
                  </a:cubicBezTo>
                  <a:cubicBezTo>
                    <a:pt x="900" y="338"/>
                    <a:pt x="897" y="342"/>
                    <a:pt x="895" y="347"/>
                  </a:cubicBezTo>
                  <a:close/>
                  <a:moveTo>
                    <a:pt x="909" y="335"/>
                  </a:moveTo>
                  <a:cubicBezTo>
                    <a:pt x="909" y="335"/>
                    <a:pt x="908" y="335"/>
                    <a:pt x="907" y="335"/>
                  </a:cubicBezTo>
                  <a:cubicBezTo>
                    <a:pt x="834" y="109"/>
                    <a:pt x="834" y="109"/>
                    <a:pt x="834" y="109"/>
                  </a:cubicBezTo>
                  <a:cubicBezTo>
                    <a:pt x="835" y="108"/>
                    <a:pt x="835" y="108"/>
                    <a:pt x="836" y="107"/>
                  </a:cubicBezTo>
                  <a:cubicBezTo>
                    <a:pt x="838" y="105"/>
                    <a:pt x="839" y="102"/>
                    <a:pt x="839" y="99"/>
                  </a:cubicBezTo>
                  <a:cubicBezTo>
                    <a:pt x="838" y="96"/>
                    <a:pt x="837" y="94"/>
                    <a:pt x="836" y="92"/>
                  </a:cubicBezTo>
                  <a:cubicBezTo>
                    <a:pt x="901" y="28"/>
                    <a:pt x="901" y="28"/>
                    <a:pt x="901" y="28"/>
                  </a:cubicBezTo>
                  <a:cubicBezTo>
                    <a:pt x="903" y="30"/>
                    <a:pt x="906" y="31"/>
                    <a:pt x="909" y="31"/>
                  </a:cubicBezTo>
                  <a:lnTo>
                    <a:pt x="909" y="335"/>
                  </a:lnTo>
                  <a:close/>
                </a:path>
              </a:pathLst>
            </a:custGeom>
            <a:solidFill>
              <a:srgbClr val="0E1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2" name="Freeform 7"/>
            <p:cNvSpPr>
              <a:spLocks noEditPoints="1"/>
            </p:cNvSpPr>
            <p:nvPr/>
          </p:nvSpPr>
          <p:spPr bwMode="auto">
            <a:xfrm>
              <a:off x="891" y="2567"/>
              <a:ext cx="2172" cy="202"/>
            </a:xfrm>
            <a:custGeom>
              <a:avLst/>
              <a:gdLst>
                <a:gd name="T0" fmla="*/ 38 w 917"/>
                <a:gd name="T1" fmla="*/ 27 h 85"/>
                <a:gd name="T2" fmla="*/ 33 w 917"/>
                <a:gd name="T3" fmla="*/ 54 h 85"/>
                <a:gd name="T4" fmla="*/ 5 w 917"/>
                <a:gd name="T5" fmla="*/ 84 h 85"/>
                <a:gd name="T6" fmla="*/ 53 w 917"/>
                <a:gd name="T7" fmla="*/ 22 h 85"/>
                <a:gd name="T8" fmla="*/ 58 w 917"/>
                <a:gd name="T9" fmla="*/ 28 h 85"/>
                <a:gd name="T10" fmla="*/ 83 w 917"/>
                <a:gd name="T11" fmla="*/ 56 h 85"/>
                <a:gd name="T12" fmla="*/ 90 w 917"/>
                <a:gd name="T13" fmla="*/ 83 h 85"/>
                <a:gd name="T14" fmla="*/ 105 w 917"/>
                <a:gd name="T15" fmla="*/ 24 h 85"/>
                <a:gd name="T16" fmla="*/ 137 w 917"/>
                <a:gd name="T17" fmla="*/ 79 h 85"/>
                <a:gd name="T18" fmla="*/ 105 w 917"/>
                <a:gd name="T19" fmla="*/ 83 h 85"/>
                <a:gd name="T20" fmla="*/ 172 w 917"/>
                <a:gd name="T21" fmla="*/ 21 h 85"/>
                <a:gd name="T22" fmla="*/ 194 w 917"/>
                <a:gd name="T23" fmla="*/ 83 h 85"/>
                <a:gd name="T24" fmla="*/ 144 w 917"/>
                <a:gd name="T25" fmla="*/ 84 h 85"/>
                <a:gd name="T26" fmla="*/ 158 w 917"/>
                <a:gd name="T27" fmla="*/ 63 h 85"/>
                <a:gd name="T28" fmla="*/ 264 w 917"/>
                <a:gd name="T29" fmla="*/ 53 h 85"/>
                <a:gd name="T30" fmla="*/ 232 w 917"/>
                <a:gd name="T31" fmla="*/ 78 h 85"/>
                <a:gd name="T32" fmla="*/ 232 w 917"/>
                <a:gd name="T33" fmla="*/ 78 h 85"/>
                <a:gd name="T34" fmla="*/ 302 w 917"/>
                <a:gd name="T35" fmla="*/ 22 h 85"/>
                <a:gd name="T36" fmla="*/ 315 w 917"/>
                <a:gd name="T37" fmla="*/ 69 h 85"/>
                <a:gd name="T38" fmla="*/ 271 w 917"/>
                <a:gd name="T39" fmla="*/ 82 h 85"/>
                <a:gd name="T40" fmla="*/ 313 w 917"/>
                <a:gd name="T41" fmla="*/ 63 h 85"/>
                <a:gd name="T42" fmla="*/ 332 w 917"/>
                <a:gd name="T43" fmla="*/ 22 h 85"/>
                <a:gd name="T44" fmla="*/ 354 w 917"/>
                <a:gd name="T45" fmla="*/ 28 h 85"/>
                <a:gd name="T46" fmla="*/ 347 w 917"/>
                <a:gd name="T47" fmla="*/ 28 h 85"/>
                <a:gd name="T48" fmla="*/ 390 w 917"/>
                <a:gd name="T49" fmla="*/ 61 h 85"/>
                <a:gd name="T50" fmla="*/ 429 w 917"/>
                <a:gd name="T51" fmla="*/ 22 h 85"/>
                <a:gd name="T52" fmla="*/ 384 w 917"/>
                <a:gd name="T53" fmla="*/ 24 h 85"/>
                <a:gd name="T54" fmla="*/ 493 w 917"/>
                <a:gd name="T55" fmla="*/ 71 h 85"/>
                <a:gd name="T56" fmla="*/ 500 w 917"/>
                <a:gd name="T57" fmla="*/ 24 h 85"/>
                <a:gd name="T58" fmla="*/ 456 w 917"/>
                <a:gd name="T59" fmla="*/ 35 h 85"/>
                <a:gd name="T60" fmla="*/ 449 w 917"/>
                <a:gd name="T61" fmla="*/ 83 h 85"/>
                <a:gd name="T62" fmla="*/ 526 w 917"/>
                <a:gd name="T63" fmla="*/ 25 h 85"/>
                <a:gd name="T64" fmla="*/ 561 w 917"/>
                <a:gd name="T65" fmla="*/ 25 h 85"/>
                <a:gd name="T66" fmla="*/ 554 w 917"/>
                <a:gd name="T67" fmla="*/ 84 h 85"/>
                <a:gd name="T68" fmla="*/ 519 w 917"/>
                <a:gd name="T69" fmla="*/ 82 h 85"/>
                <a:gd name="T70" fmla="*/ 619 w 917"/>
                <a:gd name="T71" fmla="*/ 21 h 85"/>
                <a:gd name="T72" fmla="*/ 641 w 917"/>
                <a:gd name="T73" fmla="*/ 83 h 85"/>
                <a:gd name="T74" fmla="*/ 592 w 917"/>
                <a:gd name="T75" fmla="*/ 84 h 85"/>
                <a:gd name="T76" fmla="*/ 606 w 917"/>
                <a:gd name="T77" fmla="*/ 63 h 85"/>
                <a:gd name="T78" fmla="*/ 688 w 917"/>
                <a:gd name="T79" fmla="*/ 79 h 85"/>
                <a:gd name="T80" fmla="*/ 705 w 917"/>
                <a:gd name="T81" fmla="*/ 24 h 85"/>
                <a:gd name="T82" fmla="*/ 751 w 917"/>
                <a:gd name="T83" fmla="*/ 21 h 85"/>
                <a:gd name="T84" fmla="*/ 751 w 917"/>
                <a:gd name="T85" fmla="*/ 79 h 85"/>
                <a:gd name="T86" fmla="*/ 737 w 917"/>
                <a:gd name="T87" fmla="*/ 10 h 85"/>
                <a:gd name="T88" fmla="*/ 756 w 917"/>
                <a:gd name="T89" fmla="*/ 10 h 85"/>
                <a:gd name="T90" fmla="*/ 789 w 917"/>
                <a:gd name="T91" fmla="*/ 25 h 85"/>
                <a:gd name="T92" fmla="*/ 818 w 917"/>
                <a:gd name="T93" fmla="*/ 73 h 85"/>
                <a:gd name="T94" fmla="*/ 820 w 917"/>
                <a:gd name="T95" fmla="*/ 84 h 85"/>
                <a:gd name="T96" fmla="*/ 885 w 917"/>
                <a:gd name="T97" fmla="*/ 21 h 85"/>
                <a:gd name="T98" fmla="*/ 885 w 917"/>
                <a:gd name="T99" fmla="*/ 79 h 85"/>
                <a:gd name="T100" fmla="*/ 877 w 917"/>
                <a:gd name="T101" fmla="*/ 15 h 85"/>
                <a:gd name="T102" fmla="*/ 882 w 917"/>
                <a:gd name="T103" fmla="*/ 15 h 85"/>
                <a:gd name="T104" fmla="*/ 897 w 917"/>
                <a:gd name="T105" fmla="*/ 2 h 85"/>
                <a:gd name="T106" fmla="*/ 895 w 917"/>
                <a:gd name="T107" fmla="*/ 1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17" h="85">
                  <a:moveTo>
                    <a:pt x="0" y="24"/>
                  </a:moveTo>
                  <a:cubicBezTo>
                    <a:pt x="0" y="23"/>
                    <a:pt x="0" y="22"/>
                    <a:pt x="1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7" y="22"/>
                    <a:pt x="38" y="23"/>
                    <a:pt x="38" y="24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7" y="28"/>
                    <a:pt x="3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3" y="53"/>
                    <a:pt x="33" y="53"/>
                    <a:pt x="33" y="54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8"/>
                    <a:pt x="33" y="59"/>
                    <a:pt x="32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" y="84"/>
                    <a:pt x="6" y="84"/>
                    <a:pt x="5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0" y="84"/>
                    <a:pt x="0" y="84"/>
                    <a:pt x="0" y="83"/>
                  </a:cubicBezTo>
                  <a:lnTo>
                    <a:pt x="0" y="24"/>
                  </a:lnTo>
                  <a:close/>
                  <a:moveTo>
                    <a:pt x="51" y="24"/>
                  </a:moveTo>
                  <a:cubicBezTo>
                    <a:pt x="51" y="23"/>
                    <a:pt x="52" y="22"/>
                    <a:pt x="53" y="22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9" y="22"/>
                    <a:pt x="90" y="23"/>
                    <a:pt x="90" y="24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0" y="28"/>
                    <a:pt x="89" y="28"/>
                    <a:pt x="88" y="28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4" y="50"/>
                    <a:pt x="85" y="51"/>
                    <a:pt x="85" y="52"/>
                  </a:cubicBezTo>
                  <a:cubicBezTo>
                    <a:pt x="85" y="54"/>
                    <a:pt x="85" y="54"/>
                    <a:pt x="85" y="54"/>
                  </a:cubicBezTo>
                  <a:cubicBezTo>
                    <a:pt x="85" y="55"/>
                    <a:pt x="84" y="56"/>
                    <a:pt x="83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9" y="79"/>
                    <a:pt x="90" y="79"/>
                    <a:pt x="90" y="80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0" y="84"/>
                    <a:pt x="89" y="84"/>
                    <a:pt x="88" y="84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52" y="84"/>
                    <a:pt x="51" y="84"/>
                    <a:pt x="51" y="83"/>
                  </a:cubicBezTo>
                  <a:lnTo>
                    <a:pt x="51" y="24"/>
                  </a:lnTo>
                  <a:close/>
                  <a:moveTo>
                    <a:pt x="105" y="24"/>
                  </a:moveTo>
                  <a:cubicBezTo>
                    <a:pt x="105" y="23"/>
                    <a:pt x="105" y="22"/>
                    <a:pt x="106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11" y="23"/>
                    <a:pt x="111" y="24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38" y="79"/>
                    <a:pt x="139" y="79"/>
                    <a:pt x="139" y="80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39" y="84"/>
                    <a:pt x="138" y="84"/>
                    <a:pt x="137" y="84"/>
                  </a:cubicBezTo>
                  <a:cubicBezTo>
                    <a:pt x="106" y="84"/>
                    <a:pt x="106" y="84"/>
                    <a:pt x="106" y="84"/>
                  </a:cubicBezTo>
                  <a:cubicBezTo>
                    <a:pt x="105" y="84"/>
                    <a:pt x="105" y="84"/>
                    <a:pt x="105" y="83"/>
                  </a:cubicBezTo>
                  <a:lnTo>
                    <a:pt x="105" y="24"/>
                  </a:lnTo>
                  <a:close/>
                  <a:moveTo>
                    <a:pt x="143" y="82"/>
                  </a:moveTo>
                  <a:cubicBezTo>
                    <a:pt x="170" y="22"/>
                    <a:pt x="170" y="22"/>
                    <a:pt x="170" y="22"/>
                  </a:cubicBezTo>
                  <a:cubicBezTo>
                    <a:pt x="170" y="22"/>
                    <a:pt x="170" y="21"/>
                    <a:pt x="171" y="21"/>
                  </a:cubicBezTo>
                  <a:cubicBezTo>
                    <a:pt x="172" y="21"/>
                    <a:pt x="172" y="21"/>
                    <a:pt x="172" y="21"/>
                  </a:cubicBezTo>
                  <a:cubicBezTo>
                    <a:pt x="173" y="21"/>
                    <a:pt x="173" y="22"/>
                    <a:pt x="173" y="2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1" y="83"/>
                    <a:pt x="200" y="84"/>
                    <a:pt x="199" y="84"/>
                  </a:cubicBezTo>
                  <a:cubicBezTo>
                    <a:pt x="195" y="84"/>
                    <a:pt x="195" y="84"/>
                    <a:pt x="195" y="84"/>
                  </a:cubicBezTo>
                  <a:cubicBezTo>
                    <a:pt x="194" y="84"/>
                    <a:pt x="194" y="84"/>
                    <a:pt x="194" y="83"/>
                  </a:cubicBezTo>
                  <a:cubicBezTo>
                    <a:pt x="187" y="69"/>
                    <a:pt x="187" y="69"/>
                    <a:pt x="187" y="69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49" y="83"/>
                    <a:pt x="149" y="83"/>
                    <a:pt x="149" y="83"/>
                  </a:cubicBezTo>
                  <a:cubicBezTo>
                    <a:pt x="149" y="84"/>
                    <a:pt x="148" y="84"/>
                    <a:pt x="148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3" y="84"/>
                    <a:pt x="142" y="83"/>
                    <a:pt x="143" y="82"/>
                  </a:cubicBezTo>
                  <a:close/>
                  <a:moveTo>
                    <a:pt x="185" y="63"/>
                  </a:moveTo>
                  <a:cubicBezTo>
                    <a:pt x="180" y="54"/>
                    <a:pt x="176" y="44"/>
                    <a:pt x="172" y="34"/>
                  </a:cubicBezTo>
                  <a:cubicBezTo>
                    <a:pt x="171" y="34"/>
                    <a:pt x="171" y="34"/>
                    <a:pt x="171" y="34"/>
                  </a:cubicBezTo>
                  <a:cubicBezTo>
                    <a:pt x="158" y="63"/>
                    <a:pt x="158" y="63"/>
                    <a:pt x="158" y="63"/>
                  </a:cubicBezTo>
                  <a:lnTo>
                    <a:pt x="185" y="63"/>
                  </a:lnTo>
                  <a:close/>
                  <a:moveTo>
                    <a:pt x="212" y="24"/>
                  </a:moveTo>
                  <a:cubicBezTo>
                    <a:pt x="212" y="23"/>
                    <a:pt x="212" y="22"/>
                    <a:pt x="213" y="22"/>
                  </a:cubicBezTo>
                  <a:cubicBezTo>
                    <a:pt x="233" y="22"/>
                    <a:pt x="233" y="22"/>
                    <a:pt x="233" y="22"/>
                  </a:cubicBezTo>
                  <a:cubicBezTo>
                    <a:pt x="250" y="22"/>
                    <a:pt x="264" y="36"/>
                    <a:pt x="264" y="53"/>
                  </a:cubicBezTo>
                  <a:cubicBezTo>
                    <a:pt x="264" y="71"/>
                    <a:pt x="250" y="84"/>
                    <a:pt x="233" y="84"/>
                  </a:cubicBezTo>
                  <a:cubicBezTo>
                    <a:pt x="213" y="84"/>
                    <a:pt x="213" y="84"/>
                    <a:pt x="213" y="84"/>
                  </a:cubicBezTo>
                  <a:cubicBezTo>
                    <a:pt x="212" y="84"/>
                    <a:pt x="212" y="84"/>
                    <a:pt x="212" y="83"/>
                  </a:cubicBezTo>
                  <a:lnTo>
                    <a:pt x="212" y="24"/>
                  </a:lnTo>
                  <a:close/>
                  <a:moveTo>
                    <a:pt x="232" y="78"/>
                  </a:moveTo>
                  <a:cubicBezTo>
                    <a:pt x="247" y="78"/>
                    <a:pt x="257" y="68"/>
                    <a:pt x="257" y="53"/>
                  </a:cubicBezTo>
                  <a:cubicBezTo>
                    <a:pt x="257" y="39"/>
                    <a:pt x="247" y="28"/>
                    <a:pt x="232" y="28"/>
                  </a:cubicBezTo>
                  <a:cubicBezTo>
                    <a:pt x="218" y="28"/>
                    <a:pt x="218" y="28"/>
                    <a:pt x="218" y="28"/>
                  </a:cubicBezTo>
                  <a:cubicBezTo>
                    <a:pt x="218" y="78"/>
                    <a:pt x="218" y="78"/>
                    <a:pt x="218" y="78"/>
                  </a:cubicBezTo>
                  <a:lnTo>
                    <a:pt x="232" y="78"/>
                  </a:lnTo>
                  <a:close/>
                  <a:moveTo>
                    <a:pt x="271" y="82"/>
                  </a:moveTo>
                  <a:cubicBezTo>
                    <a:pt x="298" y="22"/>
                    <a:pt x="298" y="22"/>
                    <a:pt x="298" y="22"/>
                  </a:cubicBezTo>
                  <a:cubicBezTo>
                    <a:pt x="298" y="22"/>
                    <a:pt x="298" y="21"/>
                    <a:pt x="299" y="21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301" y="21"/>
                    <a:pt x="301" y="22"/>
                    <a:pt x="302" y="22"/>
                  </a:cubicBezTo>
                  <a:cubicBezTo>
                    <a:pt x="328" y="82"/>
                    <a:pt x="328" y="82"/>
                    <a:pt x="328" y="82"/>
                  </a:cubicBezTo>
                  <a:cubicBezTo>
                    <a:pt x="329" y="83"/>
                    <a:pt x="328" y="84"/>
                    <a:pt x="327" y="84"/>
                  </a:cubicBezTo>
                  <a:cubicBezTo>
                    <a:pt x="323" y="84"/>
                    <a:pt x="323" y="84"/>
                    <a:pt x="323" y="84"/>
                  </a:cubicBezTo>
                  <a:cubicBezTo>
                    <a:pt x="323" y="84"/>
                    <a:pt x="322" y="84"/>
                    <a:pt x="322" y="83"/>
                  </a:cubicBezTo>
                  <a:cubicBezTo>
                    <a:pt x="315" y="69"/>
                    <a:pt x="315" y="69"/>
                    <a:pt x="315" y="69"/>
                  </a:cubicBezTo>
                  <a:cubicBezTo>
                    <a:pt x="284" y="69"/>
                    <a:pt x="284" y="69"/>
                    <a:pt x="284" y="69"/>
                  </a:cubicBezTo>
                  <a:cubicBezTo>
                    <a:pt x="277" y="83"/>
                    <a:pt x="277" y="83"/>
                    <a:pt x="277" y="83"/>
                  </a:cubicBezTo>
                  <a:cubicBezTo>
                    <a:pt x="277" y="84"/>
                    <a:pt x="277" y="84"/>
                    <a:pt x="276" y="84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1" y="84"/>
                    <a:pt x="270" y="83"/>
                    <a:pt x="271" y="82"/>
                  </a:cubicBezTo>
                  <a:close/>
                  <a:moveTo>
                    <a:pt x="313" y="63"/>
                  </a:moveTo>
                  <a:cubicBezTo>
                    <a:pt x="309" y="54"/>
                    <a:pt x="304" y="44"/>
                    <a:pt x="300" y="34"/>
                  </a:cubicBezTo>
                  <a:cubicBezTo>
                    <a:pt x="299" y="34"/>
                    <a:pt x="299" y="34"/>
                    <a:pt x="299" y="34"/>
                  </a:cubicBezTo>
                  <a:cubicBezTo>
                    <a:pt x="286" y="63"/>
                    <a:pt x="286" y="63"/>
                    <a:pt x="286" y="63"/>
                  </a:cubicBezTo>
                  <a:lnTo>
                    <a:pt x="313" y="63"/>
                  </a:lnTo>
                  <a:close/>
                  <a:moveTo>
                    <a:pt x="347" y="28"/>
                  </a:moveTo>
                  <a:cubicBezTo>
                    <a:pt x="332" y="28"/>
                    <a:pt x="332" y="28"/>
                    <a:pt x="332" y="28"/>
                  </a:cubicBezTo>
                  <a:cubicBezTo>
                    <a:pt x="331" y="28"/>
                    <a:pt x="330" y="28"/>
                    <a:pt x="330" y="27"/>
                  </a:cubicBezTo>
                  <a:cubicBezTo>
                    <a:pt x="330" y="24"/>
                    <a:pt x="330" y="24"/>
                    <a:pt x="330" y="24"/>
                  </a:cubicBezTo>
                  <a:cubicBezTo>
                    <a:pt x="330" y="23"/>
                    <a:pt x="331" y="22"/>
                    <a:pt x="332" y="22"/>
                  </a:cubicBezTo>
                  <a:cubicBezTo>
                    <a:pt x="369" y="22"/>
                    <a:pt x="369" y="22"/>
                    <a:pt x="369" y="22"/>
                  </a:cubicBezTo>
                  <a:cubicBezTo>
                    <a:pt x="370" y="22"/>
                    <a:pt x="371" y="23"/>
                    <a:pt x="371" y="24"/>
                  </a:cubicBezTo>
                  <a:cubicBezTo>
                    <a:pt x="371" y="27"/>
                    <a:pt x="371" y="27"/>
                    <a:pt x="371" y="27"/>
                  </a:cubicBezTo>
                  <a:cubicBezTo>
                    <a:pt x="371" y="28"/>
                    <a:pt x="370" y="28"/>
                    <a:pt x="369" y="28"/>
                  </a:cubicBezTo>
                  <a:cubicBezTo>
                    <a:pt x="354" y="28"/>
                    <a:pt x="354" y="28"/>
                    <a:pt x="354" y="28"/>
                  </a:cubicBezTo>
                  <a:cubicBezTo>
                    <a:pt x="354" y="83"/>
                    <a:pt x="354" y="83"/>
                    <a:pt x="354" y="83"/>
                  </a:cubicBezTo>
                  <a:cubicBezTo>
                    <a:pt x="354" y="84"/>
                    <a:pt x="353" y="84"/>
                    <a:pt x="352" y="84"/>
                  </a:cubicBezTo>
                  <a:cubicBezTo>
                    <a:pt x="349" y="84"/>
                    <a:pt x="349" y="84"/>
                    <a:pt x="349" y="84"/>
                  </a:cubicBezTo>
                  <a:cubicBezTo>
                    <a:pt x="348" y="84"/>
                    <a:pt x="347" y="84"/>
                    <a:pt x="347" y="83"/>
                  </a:cubicBezTo>
                  <a:lnTo>
                    <a:pt x="347" y="28"/>
                  </a:lnTo>
                  <a:close/>
                  <a:moveTo>
                    <a:pt x="384" y="24"/>
                  </a:moveTo>
                  <a:cubicBezTo>
                    <a:pt x="384" y="23"/>
                    <a:pt x="384" y="22"/>
                    <a:pt x="385" y="22"/>
                  </a:cubicBezTo>
                  <a:cubicBezTo>
                    <a:pt x="389" y="22"/>
                    <a:pt x="389" y="22"/>
                    <a:pt x="389" y="22"/>
                  </a:cubicBezTo>
                  <a:cubicBezTo>
                    <a:pt x="390" y="22"/>
                    <a:pt x="390" y="23"/>
                    <a:pt x="390" y="24"/>
                  </a:cubicBezTo>
                  <a:cubicBezTo>
                    <a:pt x="390" y="61"/>
                    <a:pt x="390" y="61"/>
                    <a:pt x="390" y="61"/>
                  </a:cubicBezTo>
                  <a:cubicBezTo>
                    <a:pt x="390" y="72"/>
                    <a:pt x="397" y="79"/>
                    <a:pt x="407" y="79"/>
                  </a:cubicBezTo>
                  <a:cubicBezTo>
                    <a:pt x="417" y="79"/>
                    <a:pt x="424" y="72"/>
                    <a:pt x="424" y="62"/>
                  </a:cubicBezTo>
                  <a:cubicBezTo>
                    <a:pt x="424" y="24"/>
                    <a:pt x="424" y="24"/>
                    <a:pt x="424" y="24"/>
                  </a:cubicBezTo>
                  <a:cubicBezTo>
                    <a:pt x="424" y="23"/>
                    <a:pt x="425" y="22"/>
                    <a:pt x="426" y="22"/>
                  </a:cubicBezTo>
                  <a:cubicBezTo>
                    <a:pt x="429" y="22"/>
                    <a:pt x="429" y="22"/>
                    <a:pt x="429" y="22"/>
                  </a:cubicBezTo>
                  <a:cubicBezTo>
                    <a:pt x="430" y="22"/>
                    <a:pt x="431" y="23"/>
                    <a:pt x="431" y="24"/>
                  </a:cubicBezTo>
                  <a:cubicBezTo>
                    <a:pt x="431" y="62"/>
                    <a:pt x="431" y="62"/>
                    <a:pt x="431" y="62"/>
                  </a:cubicBezTo>
                  <a:cubicBezTo>
                    <a:pt x="431" y="75"/>
                    <a:pt x="421" y="85"/>
                    <a:pt x="407" y="85"/>
                  </a:cubicBezTo>
                  <a:cubicBezTo>
                    <a:pt x="393" y="85"/>
                    <a:pt x="384" y="75"/>
                    <a:pt x="384" y="62"/>
                  </a:cubicBezTo>
                  <a:lnTo>
                    <a:pt x="384" y="24"/>
                  </a:lnTo>
                  <a:close/>
                  <a:moveTo>
                    <a:pt x="449" y="23"/>
                  </a:moveTo>
                  <a:cubicBezTo>
                    <a:pt x="449" y="22"/>
                    <a:pt x="450" y="21"/>
                    <a:pt x="451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3" y="21"/>
                    <a:pt x="453" y="22"/>
                    <a:pt x="454" y="22"/>
                  </a:cubicBezTo>
                  <a:cubicBezTo>
                    <a:pt x="493" y="71"/>
                    <a:pt x="493" y="71"/>
                    <a:pt x="493" y="71"/>
                  </a:cubicBezTo>
                  <a:cubicBezTo>
                    <a:pt x="493" y="71"/>
                    <a:pt x="493" y="71"/>
                    <a:pt x="493" y="71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3"/>
                    <a:pt x="494" y="22"/>
                    <a:pt x="495" y="22"/>
                  </a:cubicBezTo>
                  <a:cubicBezTo>
                    <a:pt x="498" y="22"/>
                    <a:pt x="498" y="22"/>
                    <a:pt x="498" y="22"/>
                  </a:cubicBezTo>
                  <a:cubicBezTo>
                    <a:pt x="499" y="22"/>
                    <a:pt x="500" y="23"/>
                    <a:pt x="500" y="24"/>
                  </a:cubicBezTo>
                  <a:cubicBezTo>
                    <a:pt x="500" y="84"/>
                    <a:pt x="500" y="84"/>
                    <a:pt x="500" y="84"/>
                  </a:cubicBezTo>
                  <a:cubicBezTo>
                    <a:pt x="500" y="85"/>
                    <a:pt x="499" y="85"/>
                    <a:pt x="498" y="85"/>
                  </a:cubicBezTo>
                  <a:cubicBezTo>
                    <a:pt x="497" y="85"/>
                    <a:pt x="497" y="85"/>
                    <a:pt x="497" y="85"/>
                  </a:cubicBezTo>
                  <a:cubicBezTo>
                    <a:pt x="497" y="85"/>
                    <a:pt x="496" y="85"/>
                    <a:pt x="496" y="85"/>
                  </a:cubicBezTo>
                  <a:cubicBezTo>
                    <a:pt x="456" y="35"/>
                    <a:pt x="456" y="35"/>
                    <a:pt x="456" y="35"/>
                  </a:cubicBezTo>
                  <a:cubicBezTo>
                    <a:pt x="456" y="35"/>
                    <a:pt x="456" y="35"/>
                    <a:pt x="456" y="35"/>
                  </a:cubicBezTo>
                  <a:cubicBezTo>
                    <a:pt x="456" y="83"/>
                    <a:pt x="456" y="83"/>
                    <a:pt x="456" y="83"/>
                  </a:cubicBezTo>
                  <a:cubicBezTo>
                    <a:pt x="456" y="84"/>
                    <a:pt x="455" y="84"/>
                    <a:pt x="454" y="84"/>
                  </a:cubicBezTo>
                  <a:cubicBezTo>
                    <a:pt x="451" y="84"/>
                    <a:pt x="451" y="84"/>
                    <a:pt x="451" y="84"/>
                  </a:cubicBezTo>
                  <a:cubicBezTo>
                    <a:pt x="450" y="84"/>
                    <a:pt x="449" y="84"/>
                    <a:pt x="449" y="83"/>
                  </a:cubicBezTo>
                  <a:lnTo>
                    <a:pt x="449" y="23"/>
                  </a:lnTo>
                  <a:close/>
                  <a:moveTo>
                    <a:pt x="519" y="25"/>
                  </a:moveTo>
                  <a:cubicBezTo>
                    <a:pt x="519" y="23"/>
                    <a:pt x="520" y="22"/>
                    <a:pt x="521" y="22"/>
                  </a:cubicBezTo>
                  <a:cubicBezTo>
                    <a:pt x="524" y="22"/>
                    <a:pt x="524" y="22"/>
                    <a:pt x="524" y="22"/>
                  </a:cubicBezTo>
                  <a:cubicBezTo>
                    <a:pt x="525" y="22"/>
                    <a:pt x="526" y="23"/>
                    <a:pt x="526" y="25"/>
                  </a:cubicBezTo>
                  <a:cubicBezTo>
                    <a:pt x="526" y="50"/>
                    <a:pt x="526" y="50"/>
                    <a:pt x="526" y="50"/>
                  </a:cubicBezTo>
                  <a:cubicBezTo>
                    <a:pt x="553" y="23"/>
                    <a:pt x="553" y="23"/>
                    <a:pt x="553" y="23"/>
                  </a:cubicBezTo>
                  <a:cubicBezTo>
                    <a:pt x="554" y="23"/>
                    <a:pt x="555" y="22"/>
                    <a:pt x="555" y="22"/>
                  </a:cubicBezTo>
                  <a:cubicBezTo>
                    <a:pt x="559" y="22"/>
                    <a:pt x="559" y="22"/>
                    <a:pt x="559" y="22"/>
                  </a:cubicBezTo>
                  <a:cubicBezTo>
                    <a:pt x="561" y="22"/>
                    <a:pt x="562" y="24"/>
                    <a:pt x="561" y="25"/>
                  </a:cubicBezTo>
                  <a:cubicBezTo>
                    <a:pt x="533" y="52"/>
                    <a:pt x="533" y="52"/>
                    <a:pt x="533" y="52"/>
                  </a:cubicBezTo>
                  <a:cubicBezTo>
                    <a:pt x="562" y="82"/>
                    <a:pt x="562" y="82"/>
                    <a:pt x="562" y="82"/>
                  </a:cubicBezTo>
                  <a:cubicBezTo>
                    <a:pt x="563" y="82"/>
                    <a:pt x="562" y="84"/>
                    <a:pt x="560" y="84"/>
                  </a:cubicBezTo>
                  <a:cubicBezTo>
                    <a:pt x="556" y="84"/>
                    <a:pt x="556" y="84"/>
                    <a:pt x="556" y="84"/>
                  </a:cubicBezTo>
                  <a:cubicBezTo>
                    <a:pt x="555" y="84"/>
                    <a:pt x="554" y="84"/>
                    <a:pt x="554" y="84"/>
                  </a:cubicBezTo>
                  <a:cubicBezTo>
                    <a:pt x="526" y="55"/>
                    <a:pt x="526" y="55"/>
                    <a:pt x="526" y="55"/>
                  </a:cubicBezTo>
                  <a:cubicBezTo>
                    <a:pt x="526" y="82"/>
                    <a:pt x="526" y="82"/>
                    <a:pt x="526" y="82"/>
                  </a:cubicBezTo>
                  <a:cubicBezTo>
                    <a:pt x="526" y="83"/>
                    <a:pt x="525" y="84"/>
                    <a:pt x="524" y="84"/>
                  </a:cubicBezTo>
                  <a:cubicBezTo>
                    <a:pt x="521" y="84"/>
                    <a:pt x="521" y="84"/>
                    <a:pt x="521" y="84"/>
                  </a:cubicBezTo>
                  <a:cubicBezTo>
                    <a:pt x="520" y="84"/>
                    <a:pt x="519" y="83"/>
                    <a:pt x="519" y="82"/>
                  </a:cubicBezTo>
                  <a:lnTo>
                    <a:pt x="519" y="25"/>
                  </a:lnTo>
                  <a:close/>
                  <a:moveTo>
                    <a:pt x="590" y="82"/>
                  </a:moveTo>
                  <a:cubicBezTo>
                    <a:pt x="617" y="22"/>
                    <a:pt x="617" y="22"/>
                    <a:pt x="617" y="22"/>
                  </a:cubicBezTo>
                  <a:cubicBezTo>
                    <a:pt x="617" y="22"/>
                    <a:pt x="618" y="21"/>
                    <a:pt x="619" y="21"/>
                  </a:cubicBezTo>
                  <a:cubicBezTo>
                    <a:pt x="619" y="21"/>
                    <a:pt x="619" y="21"/>
                    <a:pt x="619" y="21"/>
                  </a:cubicBezTo>
                  <a:cubicBezTo>
                    <a:pt x="620" y="21"/>
                    <a:pt x="621" y="22"/>
                    <a:pt x="621" y="22"/>
                  </a:cubicBezTo>
                  <a:cubicBezTo>
                    <a:pt x="648" y="82"/>
                    <a:pt x="648" y="82"/>
                    <a:pt x="648" y="82"/>
                  </a:cubicBezTo>
                  <a:cubicBezTo>
                    <a:pt x="648" y="83"/>
                    <a:pt x="648" y="84"/>
                    <a:pt x="646" y="84"/>
                  </a:cubicBezTo>
                  <a:cubicBezTo>
                    <a:pt x="643" y="84"/>
                    <a:pt x="643" y="84"/>
                    <a:pt x="643" y="84"/>
                  </a:cubicBezTo>
                  <a:cubicBezTo>
                    <a:pt x="642" y="84"/>
                    <a:pt x="641" y="84"/>
                    <a:pt x="641" y="83"/>
                  </a:cubicBezTo>
                  <a:cubicBezTo>
                    <a:pt x="635" y="69"/>
                    <a:pt x="635" y="69"/>
                    <a:pt x="635" y="69"/>
                  </a:cubicBezTo>
                  <a:cubicBezTo>
                    <a:pt x="603" y="69"/>
                    <a:pt x="603" y="69"/>
                    <a:pt x="603" y="69"/>
                  </a:cubicBezTo>
                  <a:cubicBezTo>
                    <a:pt x="597" y="83"/>
                    <a:pt x="597" y="83"/>
                    <a:pt x="597" y="83"/>
                  </a:cubicBezTo>
                  <a:cubicBezTo>
                    <a:pt x="596" y="84"/>
                    <a:pt x="596" y="84"/>
                    <a:pt x="595" y="84"/>
                  </a:cubicBezTo>
                  <a:cubicBezTo>
                    <a:pt x="592" y="84"/>
                    <a:pt x="592" y="84"/>
                    <a:pt x="592" y="84"/>
                  </a:cubicBezTo>
                  <a:cubicBezTo>
                    <a:pt x="590" y="84"/>
                    <a:pt x="590" y="83"/>
                    <a:pt x="590" y="82"/>
                  </a:cubicBezTo>
                  <a:close/>
                  <a:moveTo>
                    <a:pt x="632" y="63"/>
                  </a:moveTo>
                  <a:cubicBezTo>
                    <a:pt x="628" y="54"/>
                    <a:pt x="624" y="44"/>
                    <a:pt x="619" y="34"/>
                  </a:cubicBezTo>
                  <a:cubicBezTo>
                    <a:pt x="619" y="34"/>
                    <a:pt x="619" y="34"/>
                    <a:pt x="619" y="34"/>
                  </a:cubicBezTo>
                  <a:cubicBezTo>
                    <a:pt x="606" y="63"/>
                    <a:pt x="606" y="63"/>
                    <a:pt x="606" y="63"/>
                  </a:cubicBezTo>
                  <a:lnTo>
                    <a:pt x="632" y="63"/>
                  </a:lnTo>
                  <a:close/>
                  <a:moveTo>
                    <a:pt x="673" y="77"/>
                  </a:moveTo>
                  <a:cubicBezTo>
                    <a:pt x="675" y="75"/>
                    <a:pt x="675" y="75"/>
                    <a:pt x="675" y="75"/>
                  </a:cubicBezTo>
                  <a:cubicBezTo>
                    <a:pt x="676" y="73"/>
                    <a:pt x="677" y="74"/>
                    <a:pt x="678" y="75"/>
                  </a:cubicBezTo>
                  <a:cubicBezTo>
                    <a:pt x="680" y="76"/>
                    <a:pt x="683" y="79"/>
                    <a:pt x="688" y="79"/>
                  </a:cubicBezTo>
                  <a:cubicBezTo>
                    <a:pt x="692" y="79"/>
                    <a:pt x="698" y="76"/>
                    <a:pt x="698" y="67"/>
                  </a:cubicBezTo>
                  <a:cubicBezTo>
                    <a:pt x="698" y="24"/>
                    <a:pt x="698" y="24"/>
                    <a:pt x="698" y="24"/>
                  </a:cubicBezTo>
                  <a:cubicBezTo>
                    <a:pt x="698" y="23"/>
                    <a:pt x="698" y="22"/>
                    <a:pt x="699" y="22"/>
                  </a:cubicBezTo>
                  <a:cubicBezTo>
                    <a:pt x="703" y="22"/>
                    <a:pt x="703" y="22"/>
                    <a:pt x="703" y="22"/>
                  </a:cubicBezTo>
                  <a:cubicBezTo>
                    <a:pt x="704" y="22"/>
                    <a:pt x="705" y="23"/>
                    <a:pt x="705" y="24"/>
                  </a:cubicBezTo>
                  <a:cubicBezTo>
                    <a:pt x="705" y="67"/>
                    <a:pt x="705" y="67"/>
                    <a:pt x="705" y="67"/>
                  </a:cubicBezTo>
                  <a:cubicBezTo>
                    <a:pt x="705" y="79"/>
                    <a:pt x="697" y="85"/>
                    <a:pt x="688" y="85"/>
                  </a:cubicBezTo>
                  <a:cubicBezTo>
                    <a:pt x="679" y="85"/>
                    <a:pt x="675" y="81"/>
                    <a:pt x="673" y="79"/>
                  </a:cubicBezTo>
                  <a:cubicBezTo>
                    <a:pt x="673" y="78"/>
                    <a:pt x="673" y="77"/>
                    <a:pt x="673" y="77"/>
                  </a:cubicBezTo>
                  <a:close/>
                  <a:moveTo>
                    <a:pt x="751" y="21"/>
                  </a:moveTo>
                  <a:cubicBezTo>
                    <a:pt x="769" y="21"/>
                    <a:pt x="783" y="36"/>
                    <a:pt x="783" y="54"/>
                  </a:cubicBezTo>
                  <a:cubicBezTo>
                    <a:pt x="783" y="71"/>
                    <a:pt x="769" y="85"/>
                    <a:pt x="751" y="85"/>
                  </a:cubicBezTo>
                  <a:cubicBezTo>
                    <a:pt x="733" y="85"/>
                    <a:pt x="719" y="71"/>
                    <a:pt x="719" y="54"/>
                  </a:cubicBezTo>
                  <a:cubicBezTo>
                    <a:pt x="719" y="36"/>
                    <a:pt x="733" y="21"/>
                    <a:pt x="751" y="21"/>
                  </a:cubicBezTo>
                  <a:close/>
                  <a:moveTo>
                    <a:pt x="751" y="79"/>
                  </a:moveTo>
                  <a:cubicBezTo>
                    <a:pt x="765" y="79"/>
                    <a:pt x="777" y="68"/>
                    <a:pt x="777" y="54"/>
                  </a:cubicBezTo>
                  <a:cubicBezTo>
                    <a:pt x="777" y="39"/>
                    <a:pt x="765" y="28"/>
                    <a:pt x="751" y="28"/>
                  </a:cubicBezTo>
                  <a:cubicBezTo>
                    <a:pt x="737" y="28"/>
                    <a:pt x="726" y="39"/>
                    <a:pt x="726" y="54"/>
                  </a:cubicBezTo>
                  <a:cubicBezTo>
                    <a:pt x="726" y="68"/>
                    <a:pt x="737" y="79"/>
                    <a:pt x="751" y="79"/>
                  </a:cubicBezTo>
                  <a:close/>
                  <a:moveTo>
                    <a:pt x="737" y="10"/>
                  </a:moveTo>
                  <a:cubicBezTo>
                    <a:pt x="737" y="7"/>
                    <a:pt x="739" y="5"/>
                    <a:pt x="742" y="5"/>
                  </a:cubicBezTo>
                  <a:cubicBezTo>
                    <a:pt x="744" y="5"/>
                    <a:pt x="746" y="7"/>
                    <a:pt x="746" y="10"/>
                  </a:cubicBezTo>
                  <a:cubicBezTo>
                    <a:pt x="746" y="13"/>
                    <a:pt x="744" y="15"/>
                    <a:pt x="742" y="15"/>
                  </a:cubicBezTo>
                  <a:cubicBezTo>
                    <a:pt x="739" y="15"/>
                    <a:pt x="737" y="13"/>
                    <a:pt x="737" y="10"/>
                  </a:cubicBezTo>
                  <a:close/>
                  <a:moveTo>
                    <a:pt x="756" y="10"/>
                  </a:moveTo>
                  <a:cubicBezTo>
                    <a:pt x="756" y="7"/>
                    <a:pt x="758" y="5"/>
                    <a:pt x="761" y="5"/>
                  </a:cubicBezTo>
                  <a:cubicBezTo>
                    <a:pt x="763" y="5"/>
                    <a:pt x="765" y="7"/>
                    <a:pt x="765" y="10"/>
                  </a:cubicBezTo>
                  <a:cubicBezTo>
                    <a:pt x="765" y="13"/>
                    <a:pt x="763" y="15"/>
                    <a:pt x="761" y="15"/>
                  </a:cubicBezTo>
                  <a:cubicBezTo>
                    <a:pt x="758" y="15"/>
                    <a:pt x="756" y="13"/>
                    <a:pt x="756" y="10"/>
                  </a:cubicBezTo>
                  <a:close/>
                  <a:moveTo>
                    <a:pt x="789" y="25"/>
                  </a:moveTo>
                  <a:cubicBezTo>
                    <a:pt x="789" y="24"/>
                    <a:pt x="790" y="22"/>
                    <a:pt x="791" y="22"/>
                  </a:cubicBezTo>
                  <a:cubicBezTo>
                    <a:pt x="795" y="22"/>
                    <a:pt x="795" y="22"/>
                    <a:pt x="795" y="22"/>
                  </a:cubicBezTo>
                  <a:cubicBezTo>
                    <a:pt x="795" y="22"/>
                    <a:pt x="796" y="23"/>
                    <a:pt x="796" y="23"/>
                  </a:cubicBezTo>
                  <a:cubicBezTo>
                    <a:pt x="818" y="73"/>
                    <a:pt x="818" y="73"/>
                    <a:pt x="818" y="73"/>
                  </a:cubicBezTo>
                  <a:cubicBezTo>
                    <a:pt x="818" y="73"/>
                    <a:pt x="818" y="73"/>
                    <a:pt x="818" y="73"/>
                  </a:cubicBezTo>
                  <a:cubicBezTo>
                    <a:pt x="841" y="23"/>
                    <a:pt x="841" y="23"/>
                    <a:pt x="841" y="23"/>
                  </a:cubicBezTo>
                  <a:cubicBezTo>
                    <a:pt x="841" y="23"/>
                    <a:pt x="841" y="22"/>
                    <a:pt x="842" y="22"/>
                  </a:cubicBezTo>
                  <a:cubicBezTo>
                    <a:pt x="846" y="22"/>
                    <a:pt x="846" y="22"/>
                    <a:pt x="846" y="22"/>
                  </a:cubicBezTo>
                  <a:cubicBezTo>
                    <a:pt x="847" y="22"/>
                    <a:pt x="848" y="24"/>
                    <a:pt x="847" y="25"/>
                  </a:cubicBezTo>
                  <a:cubicBezTo>
                    <a:pt x="820" y="84"/>
                    <a:pt x="820" y="84"/>
                    <a:pt x="820" y="84"/>
                  </a:cubicBezTo>
                  <a:cubicBezTo>
                    <a:pt x="820" y="85"/>
                    <a:pt x="819" y="85"/>
                    <a:pt x="819" y="85"/>
                  </a:cubicBezTo>
                  <a:cubicBezTo>
                    <a:pt x="818" y="85"/>
                    <a:pt x="818" y="85"/>
                    <a:pt x="818" y="85"/>
                  </a:cubicBezTo>
                  <a:cubicBezTo>
                    <a:pt x="817" y="85"/>
                    <a:pt x="817" y="85"/>
                    <a:pt x="816" y="84"/>
                  </a:cubicBezTo>
                  <a:lnTo>
                    <a:pt x="789" y="25"/>
                  </a:lnTo>
                  <a:close/>
                  <a:moveTo>
                    <a:pt x="885" y="21"/>
                  </a:moveTo>
                  <a:cubicBezTo>
                    <a:pt x="903" y="21"/>
                    <a:pt x="917" y="36"/>
                    <a:pt x="917" y="54"/>
                  </a:cubicBezTo>
                  <a:cubicBezTo>
                    <a:pt x="917" y="71"/>
                    <a:pt x="903" y="85"/>
                    <a:pt x="885" y="85"/>
                  </a:cubicBezTo>
                  <a:cubicBezTo>
                    <a:pt x="868" y="85"/>
                    <a:pt x="853" y="71"/>
                    <a:pt x="853" y="54"/>
                  </a:cubicBezTo>
                  <a:cubicBezTo>
                    <a:pt x="853" y="36"/>
                    <a:pt x="868" y="21"/>
                    <a:pt x="885" y="21"/>
                  </a:cubicBezTo>
                  <a:close/>
                  <a:moveTo>
                    <a:pt x="885" y="79"/>
                  </a:moveTo>
                  <a:cubicBezTo>
                    <a:pt x="899" y="79"/>
                    <a:pt x="911" y="68"/>
                    <a:pt x="911" y="54"/>
                  </a:cubicBezTo>
                  <a:cubicBezTo>
                    <a:pt x="911" y="39"/>
                    <a:pt x="899" y="28"/>
                    <a:pt x="885" y="28"/>
                  </a:cubicBezTo>
                  <a:cubicBezTo>
                    <a:pt x="871" y="28"/>
                    <a:pt x="860" y="39"/>
                    <a:pt x="860" y="54"/>
                  </a:cubicBezTo>
                  <a:cubicBezTo>
                    <a:pt x="860" y="68"/>
                    <a:pt x="871" y="79"/>
                    <a:pt x="885" y="79"/>
                  </a:cubicBezTo>
                  <a:close/>
                  <a:moveTo>
                    <a:pt x="877" y="15"/>
                  </a:moveTo>
                  <a:cubicBezTo>
                    <a:pt x="882" y="2"/>
                    <a:pt x="882" y="2"/>
                    <a:pt x="882" y="2"/>
                  </a:cubicBezTo>
                  <a:cubicBezTo>
                    <a:pt x="882" y="1"/>
                    <a:pt x="883" y="0"/>
                    <a:pt x="884" y="0"/>
                  </a:cubicBezTo>
                  <a:cubicBezTo>
                    <a:pt x="887" y="0"/>
                    <a:pt x="887" y="0"/>
                    <a:pt x="887" y="0"/>
                  </a:cubicBezTo>
                  <a:cubicBezTo>
                    <a:pt x="889" y="0"/>
                    <a:pt x="889" y="1"/>
                    <a:pt x="889" y="3"/>
                  </a:cubicBezTo>
                  <a:cubicBezTo>
                    <a:pt x="882" y="15"/>
                    <a:pt x="882" y="15"/>
                    <a:pt x="882" y="15"/>
                  </a:cubicBezTo>
                  <a:cubicBezTo>
                    <a:pt x="881" y="16"/>
                    <a:pt x="881" y="16"/>
                    <a:pt x="880" y="16"/>
                  </a:cubicBezTo>
                  <a:cubicBezTo>
                    <a:pt x="879" y="16"/>
                    <a:pt x="879" y="16"/>
                    <a:pt x="879" y="16"/>
                  </a:cubicBezTo>
                  <a:cubicBezTo>
                    <a:pt x="878" y="16"/>
                    <a:pt x="877" y="15"/>
                    <a:pt x="877" y="15"/>
                  </a:cubicBezTo>
                  <a:close/>
                  <a:moveTo>
                    <a:pt x="892" y="15"/>
                  </a:moveTo>
                  <a:cubicBezTo>
                    <a:pt x="897" y="2"/>
                    <a:pt x="897" y="2"/>
                    <a:pt x="897" y="2"/>
                  </a:cubicBezTo>
                  <a:cubicBezTo>
                    <a:pt x="897" y="1"/>
                    <a:pt x="897" y="0"/>
                    <a:pt x="898" y="0"/>
                  </a:cubicBezTo>
                  <a:cubicBezTo>
                    <a:pt x="902" y="0"/>
                    <a:pt x="902" y="0"/>
                    <a:pt x="902" y="0"/>
                  </a:cubicBezTo>
                  <a:cubicBezTo>
                    <a:pt x="903" y="0"/>
                    <a:pt x="904" y="1"/>
                    <a:pt x="903" y="3"/>
                  </a:cubicBezTo>
                  <a:cubicBezTo>
                    <a:pt x="896" y="15"/>
                    <a:pt x="896" y="15"/>
                    <a:pt x="896" y="15"/>
                  </a:cubicBezTo>
                  <a:cubicBezTo>
                    <a:pt x="896" y="16"/>
                    <a:pt x="895" y="16"/>
                    <a:pt x="895" y="16"/>
                  </a:cubicBezTo>
                  <a:cubicBezTo>
                    <a:pt x="894" y="16"/>
                    <a:pt x="894" y="16"/>
                    <a:pt x="894" y="16"/>
                  </a:cubicBezTo>
                  <a:cubicBezTo>
                    <a:pt x="893" y="16"/>
                    <a:pt x="892" y="15"/>
                    <a:pt x="892" y="15"/>
                  </a:cubicBezTo>
                  <a:close/>
                </a:path>
              </a:pathLst>
            </a:custGeom>
            <a:solidFill>
              <a:srgbClr val="878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103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55E0-81BD-4783-B405-8BB52ADEF91D}" type="datetimeFigureOut">
              <a:rPr lang="hu-HU" smtClean="0"/>
              <a:t>2020.10.19.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49AB-9641-49EC-A021-FB90D327C3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9866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55E0-81BD-4783-B405-8BB52ADEF91D}" type="datetimeFigureOut">
              <a:rPr lang="hu-HU" smtClean="0"/>
              <a:t>2020.10.19.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49AB-9641-49EC-A021-FB90D327C3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8730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55E0-81BD-4783-B405-8BB52ADEF91D}" type="datetimeFigureOut">
              <a:rPr lang="hu-HU" smtClean="0"/>
              <a:t>2020.10.19.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49AB-9641-49EC-A021-FB90D327C3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8906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55E0-81BD-4783-B405-8BB52ADEF91D}" type="datetimeFigureOut">
              <a:rPr lang="hu-HU" smtClean="0"/>
              <a:t>2020.10.19.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49AB-9641-49EC-A021-FB90D327C3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617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55E0-81BD-4783-B405-8BB52ADEF91D}" type="datetimeFigureOut">
              <a:rPr lang="hu-HU" smtClean="0"/>
              <a:t>2020.10.19.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49AB-9641-49EC-A021-FB90D327C3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8591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55E0-81BD-4783-B405-8BB52ADEF91D}" type="datetimeFigureOut">
              <a:rPr lang="hu-HU" smtClean="0"/>
              <a:t>2020.10.19.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49AB-9641-49EC-A021-FB90D327C3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793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C0855E0-81BD-4783-B405-8BB52ADEF91D}" type="datetimeFigureOut">
              <a:rPr lang="hu-HU" smtClean="0"/>
              <a:t>2020.10.19.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83249AB-9641-49EC-A021-FB90D327C3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754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45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69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hyperlink" Target="http://www.palyavalasztas.csmpsz.hu/" TargetMode="External"/><Relationship Id="rId4" Type="http://schemas.openxmlformats.org/officeDocument/2006/relationships/hyperlink" Target="mailto:csmpsz.palyavalasztas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elvi.hu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oktatas.hu/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://www.palyaorientacio.munka.hu/" TargetMode="External"/><Relationship Id="rId5" Type="http://schemas.openxmlformats.org/officeDocument/2006/relationships/hyperlink" Target="http://www.ikk.szakkepzes.hu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://www.palyavalasztas.csmpsz.hu/" TargetMode="External"/><Relationship Id="rId9" Type="http://schemas.openxmlformats.org/officeDocument/2006/relationships/hyperlink" Target="http://www.kir.h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csmpsz.palyavalasztas@gmail.com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27314" y="866796"/>
            <a:ext cx="10310947" cy="1712413"/>
          </a:xfrm>
        </p:spPr>
        <p:txBody>
          <a:bodyPr/>
          <a:lstStyle/>
          <a:p>
            <a:pPr algn="ctr"/>
            <a:r>
              <a:rPr lang="hu-H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TOVÁBBTANULÁS ÉS PÁLYAVÁLASZTÁS</a:t>
            </a:r>
            <a:r>
              <a:rPr lang="hu-H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hu-H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u-HU" sz="2400" b="1" dirty="0">
                <a:solidFill>
                  <a:schemeClr val="bg1"/>
                </a:solidFill>
                <a:latin typeface="+mn-lt"/>
              </a:rPr>
              <a:t>ISKOLAVÁLASZTÁS AZ ÁLTALÁNOS ISKOLAI TANULMÁNYOK </a:t>
            </a:r>
            <a:r>
              <a:rPr lang="hu-HU" sz="2400" b="1" dirty="0" smtClean="0">
                <a:solidFill>
                  <a:schemeClr val="bg1"/>
                </a:solidFill>
                <a:latin typeface="+mn-lt"/>
              </a:rPr>
              <a:t>UTÁN</a:t>
            </a:r>
            <a:endParaRPr lang="hu-H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88869" y="3823540"/>
            <a:ext cx="9771016" cy="175449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hu-HU" b="1" cap="none" dirty="0" smtClean="0">
                <a:solidFill>
                  <a:schemeClr val="bg1"/>
                </a:solidFill>
              </a:rPr>
              <a:t>Továbbtanulási</a:t>
            </a:r>
            <a:r>
              <a:rPr lang="hu-HU" b="1" cap="none" dirty="0">
                <a:solidFill>
                  <a:schemeClr val="bg1"/>
                </a:solidFill>
              </a:rPr>
              <a:t>, pályaválasztási tanácsadás </a:t>
            </a:r>
            <a:endParaRPr lang="hu-HU" b="1" cap="none" dirty="0" smtClean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hu-HU" b="1" cap="none" dirty="0" smtClean="0">
                <a:solidFill>
                  <a:schemeClr val="bg1"/>
                </a:solidFill>
              </a:rPr>
              <a:t>Csongrád </a:t>
            </a:r>
            <a:r>
              <a:rPr lang="hu-HU" b="1" cap="none" dirty="0">
                <a:solidFill>
                  <a:schemeClr val="bg1"/>
                </a:solidFill>
              </a:rPr>
              <a:t>Megyei Pedagógiai </a:t>
            </a:r>
            <a:r>
              <a:rPr lang="hu-HU" b="1" cap="none" dirty="0" smtClean="0">
                <a:solidFill>
                  <a:schemeClr val="bg1"/>
                </a:solidFill>
              </a:rPr>
              <a:t>Szakszolgálat</a:t>
            </a:r>
            <a:r>
              <a:rPr lang="hu-HU" b="1" cap="none" dirty="0">
                <a:solidFill>
                  <a:schemeClr val="bg1"/>
                </a:solidFill>
              </a:rPr>
              <a:t/>
            </a:r>
            <a:br>
              <a:rPr lang="hu-HU" b="1" cap="none" dirty="0">
                <a:solidFill>
                  <a:schemeClr val="bg1"/>
                </a:solidFill>
              </a:rPr>
            </a:br>
            <a:r>
              <a:rPr lang="hu-HU" b="1" cap="none" dirty="0">
                <a:solidFill>
                  <a:schemeClr val="bg1"/>
                </a:solidFill>
              </a:rPr>
              <a:t>6723 Szeged, Sólyom u. 4. </a:t>
            </a:r>
            <a:br>
              <a:rPr lang="hu-HU" b="1" cap="none" dirty="0">
                <a:solidFill>
                  <a:schemeClr val="bg1"/>
                </a:solidFill>
              </a:rPr>
            </a:br>
            <a:r>
              <a:rPr lang="hu-HU" b="1" cap="none" dirty="0">
                <a:solidFill>
                  <a:schemeClr val="bg1"/>
                </a:solidFill>
              </a:rPr>
              <a:t>E-mail: </a:t>
            </a:r>
            <a:r>
              <a:rPr lang="hu-HU" b="1" cap="none" dirty="0" err="1">
                <a:solidFill>
                  <a:schemeClr val="bg1"/>
                </a:solidFill>
                <a:hlinkClick r:id="rId4"/>
              </a:rPr>
              <a:t>csmpsz.palyavalasztas</a:t>
            </a:r>
            <a:r>
              <a:rPr lang="hu-HU" b="1" cap="none" dirty="0">
                <a:solidFill>
                  <a:schemeClr val="bg1"/>
                </a:solidFill>
                <a:hlinkClick r:id="rId4"/>
              </a:rPr>
              <a:t>@</a:t>
            </a:r>
            <a:r>
              <a:rPr lang="hu-HU" b="1" cap="none" dirty="0" err="1">
                <a:solidFill>
                  <a:schemeClr val="bg1"/>
                </a:solidFill>
                <a:hlinkClick r:id="rId4"/>
              </a:rPr>
              <a:t>gmail.com</a:t>
            </a:r>
            <a:r>
              <a:rPr lang="hu-HU" b="1" cap="none" dirty="0">
                <a:solidFill>
                  <a:schemeClr val="bg1"/>
                </a:solidFill>
              </a:rPr>
              <a:t>         </a:t>
            </a:r>
            <a:br>
              <a:rPr lang="hu-HU" b="1" cap="none" dirty="0">
                <a:solidFill>
                  <a:schemeClr val="bg1"/>
                </a:solidFill>
              </a:rPr>
            </a:br>
            <a:r>
              <a:rPr lang="hu-HU" b="1" cap="none" dirty="0">
                <a:solidFill>
                  <a:schemeClr val="bg1"/>
                </a:solidFill>
              </a:rPr>
              <a:t>Honlap: </a:t>
            </a:r>
            <a:r>
              <a:rPr lang="hu-HU" b="1" cap="none" dirty="0" err="1" smtClean="0">
                <a:solidFill>
                  <a:schemeClr val="bg1"/>
                </a:solidFill>
                <a:hlinkClick r:id="rId5"/>
              </a:rPr>
              <a:t>www.palyavalasztas.csmpsz.hu</a:t>
            </a:r>
            <a:r>
              <a:rPr lang="hu-HU" b="1" cap="none" dirty="0" smtClean="0">
                <a:solidFill>
                  <a:schemeClr val="bg1"/>
                </a:solidFill>
              </a:rPr>
              <a:t>  </a:t>
            </a:r>
            <a:endParaRPr lang="hu-HU" b="1" cap="none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5" name="Ellipszis 4"/>
          <p:cNvSpPr/>
          <p:nvPr/>
        </p:nvSpPr>
        <p:spPr>
          <a:xfrm>
            <a:off x="9316550" y="3823540"/>
            <a:ext cx="1743335" cy="1754496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u-HU"/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95"/>
    </mc:Choice>
    <mc:Fallback xmlns="">
      <p:transition spd="slow" advTm="23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7646" y="973669"/>
            <a:ext cx="10676708" cy="706964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TECHNIKUM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57646" y="2185851"/>
            <a:ext cx="10676708" cy="4580709"/>
          </a:xfrm>
        </p:spPr>
        <p:txBody>
          <a:bodyPr>
            <a:noAutofit/>
          </a:bodyPr>
          <a:lstStyle/>
          <a:p>
            <a:r>
              <a:rPr lang="hu-HU" sz="2200" b="1" dirty="0" smtClean="0">
                <a:solidFill>
                  <a:schemeClr val="tx1"/>
                </a:solidFill>
              </a:rPr>
              <a:t>5 éves képzés (érettségit és szakmát adó képzés)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Az első </a:t>
            </a:r>
            <a:r>
              <a:rPr lang="hu-HU" sz="2200" b="1" u="sng" dirty="0">
                <a:solidFill>
                  <a:schemeClr val="tx1"/>
                </a:solidFill>
              </a:rPr>
              <a:t>két év ágazati </a:t>
            </a:r>
            <a:r>
              <a:rPr lang="hu-HU" sz="2200" b="1" u="sng" dirty="0" smtClean="0">
                <a:solidFill>
                  <a:schemeClr val="tx1"/>
                </a:solidFill>
              </a:rPr>
              <a:t>alapozó ismereteket</a:t>
            </a:r>
            <a:r>
              <a:rPr lang="hu-HU" sz="2200" b="1" dirty="0" smtClean="0">
                <a:solidFill>
                  <a:schemeClr val="tx1"/>
                </a:solidFill>
              </a:rPr>
              <a:t> </a:t>
            </a:r>
            <a:r>
              <a:rPr lang="hu-HU" sz="2200" b="1" dirty="0">
                <a:solidFill>
                  <a:schemeClr val="tx1"/>
                </a:solidFill>
              </a:rPr>
              <a:t>adó </a:t>
            </a:r>
            <a:r>
              <a:rPr lang="hu-HU" sz="2200" b="1" dirty="0" smtClean="0">
                <a:solidFill>
                  <a:schemeClr val="tx1"/>
                </a:solidFill>
              </a:rPr>
              <a:t>képzés - a végén </a:t>
            </a:r>
            <a:r>
              <a:rPr lang="hu-HU" sz="2200" b="1" u="sng" dirty="0" smtClean="0">
                <a:solidFill>
                  <a:schemeClr val="tx1"/>
                </a:solidFill>
              </a:rPr>
              <a:t>ágazati alapvizsga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A második </a:t>
            </a:r>
            <a:r>
              <a:rPr lang="hu-HU" sz="2200" b="1" u="sng" dirty="0" smtClean="0">
                <a:solidFill>
                  <a:schemeClr val="tx1"/>
                </a:solidFill>
              </a:rPr>
              <a:t>három év duális képzés</a:t>
            </a:r>
            <a:r>
              <a:rPr lang="hu-HU" sz="2200" b="1" dirty="0" smtClean="0">
                <a:solidFill>
                  <a:schemeClr val="tx1"/>
                </a:solidFill>
              </a:rPr>
              <a:t> – gyakorlat tanműhelyben vagy munkaszerződéssel </a:t>
            </a:r>
            <a:r>
              <a:rPr lang="hu-HU" sz="2200" b="1" dirty="0">
                <a:solidFill>
                  <a:schemeClr val="tx1"/>
                </a:solidFill>
              </a:rPr>
              <a:t>cégeknél </a:t>
            </a:r>
            <a:r>
              <a:rPr lang="hu-HU" sz="2200" b="1" dirty="0" smtClean="0">
                <a:solidFill>
                  <a:schemeClr val="tx1"/>
                </a:solidFill>
              </a:rPr>
              <a:t>(pénzbeli juttatás, ösztöndíj)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12. osztály: </a:t>
            </a:r>
            <a:r>
              <a:rPr lang="hu-HU" sz="2200" b="1" u="sng" dirty="0" smtClean="0">
                <a:solidFill>
                  <a:schemeClr val="tx1"/>
                </a:solidFill>
              </a:rPr>
              <a:t>előrehozott érettségi</a:t>
            </a:r>
            <a:r>
              <a:rPr lang="hu-HU" sz="2200" b="1" dirty="0" smtClean="0">
                <a:solidFill>
                  <a:schemeClr val="tx1"/>
                </a:solidFill>
              </a:rPr>
              <a:t> (matematika, magyar, történelem)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13. osztály: </a:t>
            </a:r>
            <a:r>
              <a:rPr lang="hu-HU" sz="2200" b="1" u="sng" dirty="0" smtClean="0">
                <a:solidFill>
                  <a:schemeClr val="tx1"/>
                </a:solidFill>
              </a:rPr>
              <a:t>érettségi</a:t>
            </a:r>
            <a:r>
              <a:rPr lang="hu-HU" sz="2200" b="1" dirty="0" smtClean="0">
                <a:solidFill>
                  <a:schemeClr val="tx1"/>
                </a:solidFill>
              </a:rPr>
              <a:t> (idegennyelv és a szakma) – technikusi végzettség</a:t>
            </a:r>
          </a:p>
          <a:p>
            <a:r>
              <a:rPr lang="hu-HU" sz="2200" b="1" u="sng" dirty="0" smtClean="0">
                <a:solidFill>
                  <a:schemeClr val="tx1"/>
                </a:solidFill>
              </a:rPr>
              <a:t>Szakirányú felsőoktatás</a:t>
            </a:r>
            <a:r>
              <a:rPr lang="hu-HU" sz="2200" b="1" dirty="0" smtClean="0">
                <a:solidFill>
                  <a:schemeClr val="tx1"/>
                </a:solidFill>
              </a:rPr>
              <a:t>: szakmai vizsga eredményét veszi figyelembe (kreditszámítás, tantárgyak elismerése)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Természettudományos tantárgyak (fizika, kémia, biológia, földrajz) oktatása - egy kiválasztása az adott ágazatnak megfelelően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3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6"/>
    </mc:Choice>
    <mc:Fallback xmlns="">
      <p:transition spd="slow" advTm="11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"/>
            <a:ext cx="12192001" cy="6857998"/>
          </a:xfrm>
          <a:prstGeom prst="rect">
            <a:avLst/>
          </a:prstGeom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9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80"/>
    </mc:Choice>
    <mc:Fallback xmlns="">
      <p:transition spd="slow" advTm="55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7313" y="973669"/>
            <a:ext cx="10563497" cy="706964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SZAKKÉPZŐ ISKOLA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27313" y="2542903"/>
            <a:ext cx="10563497" cy="4075611"/>
          </a:xfrm>
        </p:spPr>
        <p:txBody>
          <a:bodyPr/>
          <a:lstStyle/>
          <a:p>
            <a:endParaRPr lang="hu-HU" sz="2000" b="1" dirty="0" smtClean="0"/>
          </a:p>
          <a:p>
            <a:r>
              <a:rPr lang="hu-HU" sz="2200" b="1" dirty="0" smtClean="0">
                <a:solidFill>
                  <a:schemeClr val="tx1"/>
                </a:solidFill>
              </a:rPr>
              <a:t>3 éves képzés (alapszakma végzettséget adó képzés)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Az </a:t>
            </a:r>
            <a:r>
              <a:rPr lang="hu-HU" sz="2200" b="1" u="sng" dirty="0" smtClean="0">
                <a:solidFill>
                  <a:schemeClr val="tx1"/>
                </a:solidFill>
              </a:rPr>
              <a:t>első év ágazati alapozó ismereteket adó képzés</a:t>
            </a:r>
            <a:r>
              <a:rPr lang="hu-HU" sz="2200" b="1" dirty="0">
                <a:solidFill>
                  <a:schemeClr val="tx1"/>
                </a:solidFill>
              </a:rPr>
              <a:t> </a:t>
            </a:r>
            <a:r>
              <a:rPr lang="hu-HU" sz="2200" b="1" dirty="0" smtClean="0">
                <a:solidFill>
                  <a:schemeClr val="tx1"/>
                </a:solidFill>
              </a:rPr>
              <a:t>– a végén ágazati alapvizsga</a:t>
            </a:r>
            <a:endParaRPr lang="hu-HU" sz="2200" b="1" u="sng" dirty="0" smtClean="0">
              <a:solidFill>
                <a:schemeClr val="tx1"/>
              </a:solidFill>
            </a:endParaRPr>
          </a:p>
          <a:p>
            <a:r>
              <a:rPr lang="hu-HU" sz="2200" b="1" dirty="0" smtClean="0">
                <a:solidFill>
                  <a:schemeClr val="tx1"/>
                </a:solidFill>
              </a:rPr>
              <a:t>A </a:t>
            </a:r>
            <a:r>
              <a:rPr lang="hu-HU" sz="2200" b="1" u="sng" dirty="0" smtClean="0">
                <a:solidFill>
                  <a:schemeClr val="tx1"/>
                </a:solidFill>
              </a:rPr>
              <a:t>második két év duális képzés</a:t>
            </a:r>
            <a:r>
              <a:rPr lang="hu-HU" sz="2200" b="1" dirty="0" smtClean="0">
                <a:solidFill>
                  <a:schemeClr val="tx1"/>
                </a:solidFill>
              </a:rPr>
              <a:t> tanműhelyekben vagy cégeknél (pénzbeli juttatás, ösztöndíj)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Alapszakma képzés folyik - ebből 4-5-6 hónapos speciális szakirányú képzéssel lehet </a:t>
            </a:r>
            <a:r>
              <a:rPr lang="hu-HU" sz="2200" b="1" dirty="0" err="1" smtClean="0">
                <a:solidFill>
                  <a:schemeClr val="tx1"/>
                </a:solidFill>
              </a:rPr>
              <a:t>szakosodni</a:t>
            </a:r>
            <a:r>
              <a:rPr lang="hu-HU" sz="2200" b="1" dirty="0" smtClean="0">
                <a:solidFill>
                  <a:schemeClr val="tx1"/>
                </a:solidFill>
              </a:rPr>
              <a:t> (a vállalati igényeknek megfelelően)</a:t>
            </a:r>
          </a:p>
          <a:p>
            <a:endParaRPr lang="hu-HU" b="1" dirty="0" smtClean="0"/>
          </a:p>
          <a:p>
            <a:endParaRPr lang="hu-HU" b="1" dirty="0" smtClean="0"/>
          </a:p>
          <a:p>
            <a:endParaRPr lang="hu-HU" b="1" dirty="0" smtClean="0"/>
          </a:p>
          <a:p>
            <a:endParaRPr lang="hu-HU" b="1" dirty="0" smtClean="0"/>
          </a:p>
          <a:p>
            <a:endParaRPr lang="hu-HU" b="1" dirty="0"/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3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0"/>
    </mc:Choice>
    <mc:Fallback xmlns="">
      <p:transition spd="slow" advTm="10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3440" y="973669"/>
            <a:ext cx="10458994" cy="706964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Ki tanuljon szakképzésben?</a:t>
            </a:r>
            <a:endParaRPr lang="hu-HU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53440" y="2325188"/>
            <a:ext cx="10458994" cy="436299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hu-HU" sz="2400" b="1" dirty="0" smtClean="0">
                <a:solidFill>
                  <a:schemeClr val="tx1"/>
                </a:solidFill>
              </a:rPr>
              <a:t>Aki teljesíti a felvételi követelményeket </a:t>
            </a:r>
            <a:endParaRPr lang="hu-HU" sz="24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hu-HU" sz="2400" b="1" dirty="0" smtClean="0">
                <a:solidFill>
                  <a:schemeClr val="tx1"/>
                </a:solidFill>
              </a:rPr>
              <a:t>Aki rendelkezik szakmai irányultsággal</a:t>
            </a:r>
          </a:p>
          <a:p>
            <a:pPr>
              <a:lnSpc>
                <a:spcPct val="100000"/>
              </a:lnSpc>
            </a:pPr>
            <a:r>
              <a:rPr lang="hu-HU" sz="2400" b="1" dirty="0" smtClean="0">
                <a:solidFill>
                  <a:schemeClr val="tx1"/>
                </a:solidFill>
              </a:rPr>
              <a:t>Aki érettségi mellett szakmai ismereteket szeretne elsajátítani</a:t>
            </a:r>
          </a:p>
          <a:p>
            <a:pPr>
              <a:lnSpc>
                <a:spcPct val="100000"/>
              </a:lnSpc>
            </a:pPr>
            <a:r>
              <a:rPr lang="hu-HU" sz="2400" b="1" dirty="0" smtClean="0">
                <a:solidFill>
                  <a:schemeClr val="tx1"/>
                </a:solidFill>
              </a:rPr>
              <a:t>Aki tisztában van a szakágban tanított szakma sajátosságaival, követelményeivel, elvárásaival, oktatási rendszerével</a:t>
            </a:r>
          </a:p>
          <a:p>
            <a:pPr>
              <a:lnSpc>
                <a:spcPct val="100000"/>
              </a:lnSpc>
            </a:pPr>
            <a:r>
              <a:rPr lang="hu-HU" sz="2400" b="1" dirty="0" smtClean="0">
                <a:solidFill>
                  <a:schemeClr val="tx1"/>
                </a:solidFill>
              </a:rPr>
              <a:t>Aki szívesen tanul duális rendszerben, aki szívesen dolgozik és építkezik mások tapasztalataiból</a:t>
            </a:r>
          </a:p>
          <a:p>
            <a:pPr>
              <a:lnSpc>
                <a:spcPct val="100000"/>
              </a:lnSpc>
            </a:pPr>
            <a:r>
              <a:rPr lang="hu-HU" sz="2400" b="1" dirty="0" smtClean="0">
                <a:solidFill>
                  <a:schemeClr val="tx1"/>
                </a:solidFill>
              </a:rPr>
              <a:t>Aki középiskolai tanulmányai után a munka világában szeretne elhelyezkedni</a:t>
            </a:r>
          </a:p>
          <a:p>
            <a:pPr>
              <a:lnSpc>
                <a:spcPct val="100000"/>
              </a:lnSpc>
            </a:pPr>
            <a:r>
              <a:rPr lang="hu-HU" sz="2400" b="1" dirty="0" smtClean="0">
                <a:solidFill>
                  <a:schemeClr val="tx1"/>
                </a:solidFill>
              </a:rPr>
              <a:t>Aki a szakképzésből szeretne a szakiránynak megfelelő egyetemi </a:t>
            </a:r>
            <a:br>
              <a:rPr lang="hu-HU" sz="2400" b="1" dirty="0" smtClean="0">
                <a:solidFill>
                  <a:schemeClr val="tx1"/>
                </a:solidFill>
              </a:rPr>
            </a:br>
            <a:r>
              <a:rPr lang="hu-HU" sz="2400" b="1" dirty="0" smtClean="0">
                <a:solidFill>
                  <a:schemeClr val="tx1"/>
                </a:solidFill>
              </a:rPr>
              <a:t>képzésre bejutni</a:t>
            </a:r>
            <a:endParaRPr lang="hu-HU" sz="2400" b="1" dirty="0">
              <a:solidFill>
                <a:schemeClr val="tx1"/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18"/>
    </mc:Choice>
    <mc:Fallback xmlns="">
      <p:transition spd="slow" advTm="10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731" y="973669"/>
            <a:ext cx="10519955" cy="706964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ORIENTÁCIÓS OSZTÁLY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44731" y="2612208"/>
            <a:ext cx="10519955" cy="3779883"/>
          </a:xfrm>
        </p:spPr>
        <p:txBody>
          <a:bodyPr>
            <a:normAutofit lnSpcReduction="10000"/>
          </a:bodyPr>
          <a:lstStyle/>
          <a:p>
            <a:r>
              <a:rPr lang="hu-HU" sz="2200" b="1" u="sng" dirty="0" smtClean="0">
                <a:solidFill>
                  <a:schemeClr val="tx1"/>
                </a:solidFill>
              </a:rPr>
              <a:t>Nyolc osztályt végzett diákok számára</a:t>
            </a:r>
            <a:r>
              <a:rPr lang="hu-HU" sz="2200" b="1" dirty="0" smtClean="0">
                <a:solidFill>
                  <a:schemeClr val="tx1"/>
                </a:solidFill>
              </a:rPr>
              <a:t> jön létre, akik még bizonytalanok, továbbtanulási irányukról még nem tudnak dönteni</a:t>
            </a:r>
          </a:p>
          <a:p>
            <a:r>
              <a:rPr lang="hu-HU" sz="2200" b="1" u="sng" dirty="0" smtClean="0">
                <a:solidFill>
                  <a:schemeClr val="tx1"/>
                </a:solidFill>
              </a:rPr>
              <a:t>Cél: jövőkép </a:t>
            </a:r>
            <a:r>
              <a:rPr lang="hu-HU" sz="2200" b="1" u="sng" dirty="0">
                <a:solidFill>
                  <a:schemeClr val="tx1"/>
                </a:solidFill>
              </a:rPr>
              <a:t>és életpálya kialakítása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Cél: a személyes</a:t>
            </a:r>
            <a:r>
              <a:rPr lang="hu-HU" sz="2200" b="1" dirty="0">
                <a:solidFill>
                  <a:schemeClr val="tx1"/>
                </a:solidFill>
              </a:rPr>
              <a:t>, társas és </a:t>
            </a:r>
            <a:r>
              <a:rPr lang="hu-HU" sz="2200" b="1" dirty="0" smtClean="0">
                <a:solidFill>
                  <a:schemeClr val="tx1"/>
                </a:solidFill>
              </a:rPr>
              <a:t>alapkompetenciák fejlesztése (számol, olvas, szöveget értelmez)</a:t>
            </a:r>
            <a:endParaRPr lang="hu-HU" sz="2200" b="1" dirty="0">
              <a:solidFill>
                <a:schemeClr val="tx1"/>
              </a:solidFill>
            </a:endParaRPr>
          </a:p>
          <a:p>
            <a:r>
              <a:rPr lang="hu-HU" sz="2200" b="1" dirty="0" smtClean="0">
                <a:solidFill>
                  <a:schemeClr val="tx1"/>
                </a:solidFill>
              </a:rPr>
              <a:t>Cél: szakmák</a:t>
            </a:r>
            <a:r>
              <a:rPr lang="hu-HU" sz="2200" b="1" dirty="0">
                <a:solidFill>
                  <a:schemeClr val="tx1"/>
                </a:solidFill>
              </a:rPr>
              <a:t>, ágazatok </a:t>
            </a:r>
            <a:r>
              <a:rPr lang="hu-HU" sz="2200" b="1" dirty="0" smtClean="0">
                <a:solidFill>
                  <a:schemeClr val="tx1"/>
                </a:solidFill>
              </a:rPr>
              <a:t>megismertetése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Projektekben mentortanár irányításával végeznek feladatokat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8 - 12 fős osztályok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A Szegedi </a:t>
            </a:r>
            <a:r>
              <a:rPr lang="hu-HU" sz="2200" b="1" dirty="0">
                <a:solidFill>
                  <a:schemeClr val="tx1"/>
                </a:solidFill>
              </a:rPr>
              <a:t>SZC Csonka János Technikum </a:t>
            </a:r>
            <a:r>
              <a:rPr lang="hu-HU" sz="2200" b="1" dirty="0" smtClean="0">
                <a:solidFill>
                  <a:schemeClr val="tx1"/>
                </a:solidFill>
              </a:rPr>
              <a:t> működteti</a:t>
            </a:r>
          </a:p>
          <a:p>
            <a:endParaRPr lang="hu-HU" sz="2200" b="1" dirty="0" smtClean="0">
              <a:solidFill>
                <a:schemeClr val="tx1"/>
              </a:solidFill>
            </a:endParaRPr>
          </a:p>
          <a:p>
            <a:endParaRPr lang="hu-HU" b="1" dirty="0" smtClean="0">
              <a:solidFill>
                <a:schemeClr val="tx1"/>
              </a:solidFill>
            </a:endParaRPr>
          </a:p>
          <a:p>
            <a:endParaRPr lang="hu-HU" b="1" dirty="0">
              <a:solidFill>
                <a:schemeClr val="tx1"/>
              </a:solidFill>
            </a:endParaRPr>
          </a:p>
          <a:p>
            <a:endParaRPr lang="hu-HU" b="1" dirty="0">
              <a:solidFill>
                <a:schemeClr val="tx1"/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0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62"/>
    </mc:Choice>
    <mc:Fallback xmlns="">
      <p:transition spd="slow" advTm="44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731" y="973669"/>
            <a:ext cx="10493829" cy="706964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DOBBANTÓ PROGRAM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44731" y="2891245"/>
            <a:ext cx="10842172" cy="4180115"/>
          </a:xfrm>
        </p:spPr>
        <p:txBody>
          <a:bodyPr>
            <a:noAutofit/>
          </a:bodyPr>
          <a:lstStyle/>
          <a:p>
            <a:r>
              <a:rPr lang="hu-HU" sz="2200" b="1" u="sng" dirty="0" smtClean="0">
                <a:solidFill>
                  <a:schemeClr val="tx1"/>
                </a:solidFill>
              </a:rPr>
              <a:t>Magatartási </a:t>
            </a:r>
            <a:r>
              <a:rPr lang="hu-HU" sz="2200" b="1" u="sng" dirty="0">
                <a:solidFill>
                  <a:schemeClr val="tx1"/>
                </a:solidFill>
              </a:rPr>
              <a:t>és tanulási zavarokkal küzdő </a:t>
            </a:r>
            <a:r>
              <a:rPr lang="hu-HU" sz="2200" b="1" u="sng" dirty="0" smtClean="0">
                <a:solidFill>
                  <a:schemeClr val="tx1"/>
                </a:solidFill>
              </a:rPr>
              <a:t>tanulóknak!</a:t>
            </a:r>
          </a:p>
          <a:p>
            <a:r>
              <a:rPr lang="hu-HU" sz="2200" b="1" u="sng" dirty="0">
                <a:solidFill>
                  <a:schemeClr val="tx1"/>
                </a:solidFill>
              </a:rPr>
              <a:t>Iskolarendszerű oktatásban lemaradó </a:t>
            </a:r>
            <a:r>
              <a:rPr lang="hu-HU" sz="2200" b="1" u="sng" dirty="0" smtClean="0">
                <a:solidFill>
                  <a:schemeClr val="tx1"/>
                </a:solidFill>
              </a:rPr>
              <a:t>diákoknak!</a:t>
            </a:r>
          </a:p>
          <a:p>
            <a:r>
              <a:rPr lang="hu-HU" sz="2200" b="1" u="sng" dirty="0">
                <a:solidFill>
                  <a:schemeClr val="tx1"/>
                </a:solidFill>
              </a:rPr>
              <a:t>A rendszerből már kisodródott </a:t>
            </a:r>
            <a:r>
              <a:rPr lang="hu-HU" sz="2200" b="1" u="sng" dirty="0" smtClean="0">
                <a:solidFill>
                  <a:schemeClr val="tx1"/>
                </a:solidFill>
              </a:rPr>
              <a:t>15-25 </a:t>
            </a:r>
            <a:r>
              <a:rPr lang="hu-HU" sz="2200" b="1" u="sng" dirty="0">
                <a:solidFill>
                  <a:schemeClr val="tx1"/>
                </a:solidFill>
              </a:rPr>
              <a:t>éves </a:t>
            </a:r>
            <a:r>
              <a:rPr lang="hu-HU" sz="2200" b="1" u="sng" dirty="0" smtClean="0">
                <a:solidFill>
                  <a:schemeClr val="tx1"/>
                </a:solidFill>
              </a:rPr>
              <a:t>fiataloknak!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Felzárkóztató program, célja az oktatás vagy a munka világába való visszavezetés</a:t>
            </a:r>
          </a:p>
          <a:p>
            <a:r>
              <a:rPr lang="hu-HU" sz="2200" b="1" u="sng" dirty="0">
                <a:solidFill>
                  <a:schemeClr val="tx1"/>
                </a:solidFill>
              </a:rPr>
              <a:t>Sikeres egyéni életút megtalálásához eljuttató lehetőség </a:t>
            </a:r>
            <a:endParaRPr lang="hu-HU" sz="2200" b="1" u="sng" dirty="0" smtClean="0">
              <a:solidFill>
                <a:schemeClr val="tx1"/>
              </a:solidFill>
            </a:endParaRPr>
          </a:p>
          <a:p>
            <a:r>
              <a:rPr lang="hu-HU" sz="2200" b="1" dirty="0" smtClean="0">
                <a:solidFill>
                  <a:schemeClr val="tx1"/>
                </a:solidFill>
              </a:rPr>
              <a:t>A </a:t>
            </a:r>
            <a:r>
              <a:rPr lang="hu-HU" sz="2200" b="1" dirty="0">
                <a:solidFill>
                  <a:schemeClr val="tx1"/>
                </a:solidFill>
              </a:rPr>
              <a:t>Szegedi SZC József Attila Általános Iskola és Szakképző </a:t>
            </a:r>
            <a:r>
              <a:rPr lang="hu-HU" sz="2200" b="1" dirty="0" smtClean="0">
                <a:solidFill>
                  <a:schemeClr val="tx1"/>
                </a:solidFill>
              </a:rPr>
              <a:t>Iskola működteti</a:t>
            </a:r>
            <a:endParaRPr lang="hu-HU" sz="2200" b="1" dirty="0">
              <a:solidFill>
                <a:schemeClr val="tx1"/>
              </a:solidFill>
            </a:endParaRPr>
          </a:p>
          <a:p>
            <a:endParaRPr lang="hu-HU" sz="2200" b="1" dirty="0"/>
          </a:p>
          <a:p>
            <a:endParaRPr lang="hu-HU" sz="2200" b="1" dirty="0"/>
          </a:p>
          <a:p>
            <a:endParaRPr lang="hu-HU" sz="2200" b="1" dirty="0"/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0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23"/>
    </mc:Choice>
    <mc:Fallback xmlns="">
      <p:transition spd="slow" advTm="55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6023" y="973669"/>
            <a:ext cx="10537371" cy="706964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MŰHELYISKOLA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6023" y="2690949"/>
            <a:ext cx="10798628" cy="3892732"/>
          </a:xfrm>
        </p:spPr>
        <p:txBody>
          <a:bodyPr>
            <a:normAutofit/>
          </a:bodyPr>
          <a:lstStyle/>
          <a:p>
            <a:r>
              <a:rPr lang="hu-HU" sz="2200" b="1" u="sng" dirty="0" smtClean="0">
                <a:solidFill>
                  <a:schemeClr val="tx1"/>
                </a:solidFill>
              </a:rPr>
              <a:t>Új képzési forma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Mester-tanítvány kapcsolat - tanítás </a:t>
            </a:r>
            <a:r>
              <a:rPr lang="hu-HU" sz="2200" b="1" dirty="0">
                <a:solidFill>
                  <a:schemeClr val="tx1"/>
                </a:solidFill>
              </a:rPr>
              <a:t>helyett </a:t>
            </a:r>
            <a:r>
              <a:rPr lang="hu-HU" sz="2200" b="1" dirty="0" err="1" smtClean="0">
                <a:solidFill>
                  <a:schemeClr val="tx1"/>
                </a:solidFill>
              </a:rPr>
              <a:t>mentorálás</a:t>
            </a:r>
            <a:endParaRPr lang="hu-HU" sz="2200" b="1" dirty="0" smtClean="0">
              <a:solidFill>
                <a:schemeClr val="tx1"/>
              </a:solidFill>
            </a:endParaRPr>
          </a:p>
          <a:p>
            <a:r>
              <a:rPr lang="hu-HU" sz="2200" b="1" u="sng" dirty="0" smtClean="0">
                <a:solidFill>
                  <a:schemeClr val="tx1"/>
                </a:solidFill>
              </a:rPr>
              <a:t>A cél: részszakképesítés megszerzése </a:t>
            </a:r>
            <a:r>
              <a:rPr lang="hu-HU" sz="2200" b="1" dirty="0" smtClean="0">
                <a:solidFill>
                  <a:schemeClr val="tx1"/>
                </a:solidFill>
              </a:rPr>
              <a:t>(néhány hónapos képzés), közismereti tantárgyakat nem oktatnak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Műhelykörnyezet, gyakorlatorientált képzés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Munkakeresés támogatása</a:t>
            </a:r>
          </a:p>
          <a:p>
            <a:r>
              <a:rPr lang="hu-HU" sz="2200" b="1" dirty="0">
                <a:solidFill>
                  <a:schemeClr val="tx1"/>
                </a:solidFill>
              </a:rPr>
              <a:t>Dobbantó programban való részvétel utáni továbbtanulási </a:t>
            </a:r>
            <a:r>
              <a:rPr lang="hu-HU" sz="2200" b="1" dirty="0" smtClean="0">
                <a:solidFill>
                  <a:schemeClr val="tx1"/>
                </a:solidFill>
              </a:rPr>
              <a:t>lehetőség</a:t>
            </a:r>
            <a:endParaRPr lang="hu-HU" sz="2200" b="1" dirty="0">
              <a:solidFill>
                <a:schemeClr val="tx1"/>
              </a:solidFill>
            </a:endParaRPr>
          </a:p>
          <a:p>
            <a:r>
              <a:rPr lang="hu-HU" sz="2200" b="1" dirty="0">
                <a:solidFill>
                  <a:schemeClr val="tx1"/>
                </a:solidFill>
              </a:rPr>
              <a:t>A Szegedi SZC József Attila Általános Iskola és Szakképző Iskola működteti</a:t>
            </a:r>
          </a:p>
          <a:p>
            <a:endParaRPr lang="hu-HU" b="1" dirty="0"/>
          </a:p>
          <a:p>
            <a:endParaRPr lang="hu-HU" b="1" dirty="0"/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47"/>
    </mc:Choice>
    <mc:Fallback xmlns="">
      <p:transition spd="slow" advTm="42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6686" y="973669"/>
            <a:ext cx="10737668" cy="706964"/>
          </a:xfrm>
        </p:spPr>
        <p:txBody>
          <a:bodyPr/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SNI tanulókra vonatkozó speciális eljárási szabályok (SNI, BTMN) </a:t>
            </a:r>
            <a:br>
              <a:rPr lang="hu-HU" sz="2400" b="1" dirty="0">
                <a:solidFill>
                  <a:schemeClr val="bg1"/>
                </a:solidFill>
              </a:rPr>
            </a:br>
            <a:r>
              <a:rPr lang="hu-HU" sz="2400" b="1" dirty="0">
                <a:solidFill>
                  <a:schemeClr val="bg1"/>
                </a:solidFill>
              </a:rPr>
              <a:t>20/2012. (VIII.31.)EMMI rendelet 33.§ (3) bekezdés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6686" y="2246811"/>
            <a:ext cx="10737668" cy="429332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70000"/>
              </a:lnSpc>
              <a:defRPr/>
            </a:pPr>
            <a:endParaRPr lang="hu-HU" sz="2000" b="1" dirty="0" smtClean="0"/>
          </a:p>
          <a:p>
            <a:pPr>
              <a:lnSpc>
                <a:spcPct val="110000"/>
              </a:lnSpc>
              <a:defRPr/>
            </a:pPr>
            <a:r>
              <a:rPr lang="hu-HU" sz="2200" b="1" dirty="0" smtClean="0">
                <a:solidFill>
                  <a:schemeClr val="tx1"/>
                </a:solidFill>
              </a:rPr>
              <a:t>Középfokú </a:t>
            </a:r>
            <a:r>
              <a:rPr lang="hu-HU" sz="2200" b="1" dirty="0">
                <a:solidFill>
                  <a:schemeClr val="tx1"/>
                </a:solidFill>
              </a:rPr>
              <a:t>intézmények egyedileg határozzák meg az értékelés szabályait </a:t>
            </a:r>
          </a:p>
          <a:p>
            <a:pPr>
              <a:lnSpc>
                <a:spcPct val="110000"/>
              </a:lnSpc>
              <a:defRPr/>
            </a:pPr>
            <a:r>
              <a:rPr lang="hu-HU" sz="2200" b="1" u="sng" dirty="0">
                <a:solidFill>
                  <a:schemeClr val="tx1"/>
                </a:solidFill>
              </a:rPr>
              <a:t>Szülői felelősség és feladat</a:t>
            </a:r>
            <a:r>
              <a:rPr lang="hu-HU" sz="2200" b="1" dirty="0">
                <a:solidFill>
                  <a:schemeClr val="tx1"/>
                </a:solidFill>
              </a:rPr>
              <a:t>: </a:t>
            </a:r>
            <a:r>
              <a:rPr lang="hu-HU" sz="2200" b="1" dirty="0" smtClean="0">
                <a:solidFill>
                  <a:schemeClr val="tx1"/>
                </a:solidFill>
              </a:rPr>
              <a:t>a </a:t>
            </a:r>
            <a:r>
              <a:rPr lang="hu-HU" sz="2200" b="1" dirty="0">
                <a:solidFill>
                  <a:schemeClr val="tx1"/>
                </a:solidFill>
              </a:rPr>
              <a:t>tájékozódás, valamint annak tisztázása</a:t>
            </a:r>
            <a:r>
              <a:rPr lang="hu-HU" sz="2200" b="1" dirty="0" smtClean="0">
                <a:solidFill>
                  <a:schemeClr val="tx1"/>
                </a:solidFill>
              </a:rPr>
              <a:t>, hogy </a:t>
            </a:r>
            <a:r>
              <a:rPr lang="hu-HU" sz="2200" b="1" dirty="0">
                <a:solidFill>
                  <a:schemeClr val="tx1"/>
                </a:solidFill>
              </a:rPr>
              <a:t>írásbeli esetén, milyen kedvezményben részesülhet </a:t>
            </a:r>
            <a:r>
              <a:rPr lang="hu-HU" sz="2200" b="1" dirty="0" smtClean="0">
                <a:solidFill>
                  <a:schemeClr val="tx1"/>
                </a:solidFill>
              </a:rPr>
              <a:t>a tanuló</a:t>
            </a:r>
          </a:p>
          <a:p>
            <a:pPr>
              <a:lnSpc>
                <a:spcPct val="110000"/>
              </a:lnSpc>
              <a:defRPr/>
            </a:pPr>
            <a:r>
              <a:rPr lang="hu-HU" sz="2200" b="1" dirty="0" smtClean="0">
                <a:solidFill>
                  <a:schemeClr val="tx1"/>
                </a:solidFill>
              </a:rPr>
              <a:t>A </a:t>
            </a:r>
            <a:r>
              <a:rPr lang="hu-HU" sz="2200" b="1" dirty="0">
                <a:solidFill>
                  <a:schemeClr val="tx1"/>
                </a:solidFill>
              </a:rPr>
              <a:t>Szakértői és Rehabilitációs Bizottság vagy a Nevelési tanácsadó szakértői véleményében foglaltak alapján kell a kérelmet benyújtani az írásbelit lebonyolító intézménybe( </a:t>
            </a:r>
            <a:r>
              <a:rPr lang="hu-HU" sz="2200" b="1" u="sng" dirty="0">
                <a:solidFill>
                  <a:schemeClr val="tx1"/>
                </a:solidFill>
              </a:rPr>
              <a:t>Fontos a Szakvélemény érvényességének ellenőrzése</a:t>
            </a:r>
            <a:r>
              <a:rPr lang="hu-HU" sz="2200" b="1" dirty="0" smtClean="0">
                <a:solidFill>
                  <a:schemeClr val="tx1"/>
                </a:solidFill>
              </a:rPr>
              <a:t>!)</a:t>
            </a:r>
            <a:endParaRPr lang="hu-HU" sz="2200" b="1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hu-HU" sz="2200" b="1" u="sng" dirty="0" smtClean="0">
                <a:solidFill>
                  <a:schemeClr val="tx1"/>
                </a:solidFill>
              </a:rPr>
              <a:t>SNI </a:t>
            </a:r>
            <a:r>
              <a:rPr lang="hu-HU" sz="2200" b="1" u="sng" dirty="0">
                <a:solidFill>
                  <a:schemeClr val="tx1"/>
                </a:solidFill>
              </a:rPr>
              <a:t>tanuló kedvezményei az írásbeli vizsga során a szakértői véleményben foglaltak alapján az alábbi:</a:t>
            </a:r>
          </a:p>
          <a:p>
            <a:pPr>
              <a:lnSpc>
                <a:spcPct val="110000"/>
              </a:lnSpc>
              <a:buFont typeface="Wingdings 3" pitchFamily="18" charset="2"/>
              <a:buNone/>
              <a:defRPr/>
            </a:pPr>
            <a:r>
              <a:rPr lang="hu-HU" sz="2200" b="1" dirty="0">
                <a:solidFill>
                  <a:schemeClr val="tx1"/>
                </a:solidFill>
              </a:rPr>
              <a:t>           - időhosszabbítás</a:t>
            </a:r>
          </a:p>
          <a:p>
            <a:pPr>
              <a:lnSpc>
                <a:spcPct val="110000"/>
              </a:lnSpc>
              <a:buFont typeface="Wingdings 3" pitchFamily="18" charset="2"/>
              <a:buNone/>
              <a:defRPr/>
            </a:pPr>
            <a:r>
              <a:rPr lang="hu-HU" sz="2200" b="1" dirty="0">
                <a:solidFill>
                  <a:schemeClr val="tx1"/>
                </a:solidFill>
              </a:rPr>
              <a:t>           - segédeszköz használata</a:t>
            </a:r>
          </a:p>
          <a:p>
            <a:pPr>
              <a:lnSpc>
                <a:spcPct val="110000"/>
              </a:lnSpc>
              <a:buFont typeface="Wingdings 3" pitchFamily="18" charset="2"/>
              <a:buNone/>
              <a:defRPr/>
            </a:pPr>
            <a:r>
              <a:rPr lang="hu-HU" sz="2200" b="1" dirty="0">
                <a:solidFill>
                  <a:schemeClr val="tx1"/>
                </a:solidFill>
              </a:rPr>
              <a:t>           - egyedi </a:t>
            </a:r>
            <a:r>
              <a:rPr lang="hu-HU" sz="2200" b="1" dirty="0" smtClean="0">
                <a:solidFill>
                  <a:schemeClr val="tx1"/>
                </a:solidFill>
              </a:rPr>
              <a:t>értékelés</a:t>
            </a:r>
            <a:endParaRPr lang="hu-HU" sz="2200" b="1" dirty="0">
              <a:solidFill>
                <a:schemeClr val="tx1"/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56"/>
    </mc:Choice>
    <mc:Fallback xmlns="">
      <p:transition spd="slow" advTm="69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83771" y="973669"/>
            <a:ext cx="10615749" cy="706964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HASZNOS OLDALAK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3806" y="2333534"/>
            <a:ext cx="11399520" cy="4254501"/>
          </a:xfrm>
        </p:spPr>
        <p:txBody>
          <a:bodyPr>
            <a:normAutofit/>
          </a:bodyPr>
          <a:lstStyle/>
          <a:p>
            <a:r>
              <a:rPr lang="hu-HU" sz="2200" b="1" dirty="0" smtClean="0">
                <a:solidFill>
                  <a:srgbClr val="0070C0"/>
                </a:solidFill>
                <a:hlinkClick r:id="rId4"/>
              </a:rPr>
              <a:t>www.palyavalasztas.csmpsz.hu</a:t>
            </a:r>
            <a:r>
              <a:rPr lang="hu-HU" sz="2200" b="1" dirty="0" smtClean="0">
                <a:solidFill>
                  <a:schemeClr val="tx1"/>
                </a:solidFill>
              </a:rPr>
              <a:t>  (továbbtanulási lehetőségek Csongrád-Csanád megyében: kiadvány)</a:t>
            </a:r>
          </a:p>
          <a:p>
            <a:r>
              <a:rPr lang="hu-HU" sz="2200" b="1" dirty="0" smtClean="0">
                <a:solidFill>
                  <a:schemeClr val="tx1"/>
                </a:solidFill>
                <a:hlinkClick r:id="rId5"/>
              </a:rPr>
              <a:t>www.ikk.szakkepzes.hu</a:t>
            </a:r>
            <a:r>
              <a:rPr lang="hu-HU" sz="2200" b="1" dirty="0" smtClean="0">
                <a:solidFill>
                  <a:schemeClr val="tx1"/>
                </a:solidFill>
              </a:rPr>
              <a:t> (alapszakmák leírása, választható képzések és szakmairányok a technikumi és a szakképző iskolai képzésekből, kompetencia elvárások…)</a:t>
            </a:r>
          </a:p>
          <a:p>
            <a:r>
              <a:rPr lang="hu-HU" sz="2200" b="1" smtClean="0">
                <a:solidFill>
                  <a:srgbClr val="FFC000"/>
                </a:solidFill>
                <a:hlinkClick r:id="rId6"/>
              </a:rPr>
              <a:t>www.palyaorientacio.munka.hu</a:t>
            </a:r>
            <a:r>
              <a:rPr lang="hu-HU" sz="2200" b="1" smtClean="0">
                <a:solidFill>
                  <a:srgbClr val="FFC000"/>
                </a:solidFill>
              </a:rPr>
              <a:t> </a:t>
            </a:r>
            <a:endParaRPr lang="hu-HU" sz="2200" b="1" dirty="0" smtClean="0">
              <a:solidFill>
                <a:schemeClr val="tx1"/>
              </a:solidFill>
            </a:endParaRPr>
          </a:p>
          <a:p>
            <a:r>
              <a:rPr lang="hu-HU" sz="2200" b="1" dirty="0" smtClean="0">
                <a:solidFill>
                  <a:schemeClr val="tx1"/>
                </a:solidFill>
                <a:hlinkClick r:id="rId7"/>
              </a:rPr>
              <a:t>www.oktatas.hu</a:t>
            </a:r>
            <a:r>
              <a:rPr lang="hu-HU" sz="2200" b="1" dirty="0" smtClean="0">
                <a:solidFill>
                  <a:schemeClr val="tx1"/>
                </a:solidFill>
              </a:rPr>
              <a:t> </a:t>
            </a:r>
            <a:r>
              <a:rPr lang="hu-HU" sz="2200" b="1" dirty="0">
                <a:solidFill>
                  <a:schemeClr val="tx1"/>
                </a:solidFill>
              </a:rPr>
              <a:t>(központi felvételi feladatsorok matematikából és magyarból, javítási útmutatók, eljárásrend…)</a:t>
            </a:r>
          </a:p>
          <a:p>
            <a:r>
              <a:rPr lang="hu-HU" sz="2200" b="1" dirty="0">
                <a:solidFill>
                  <a:schemeClr val="tx1"/>
                </a:solidFill>
                <a:hlinkClick r:id="rId8"/>
              </a:rPr>
              <a:t>www.felvi.hu</a:t>
            </a:r>
            <a:r>
              <a:rPr lang="hu-HU" sz="2200" b="1" dirty="0">
                <a:solidFill>
                  <a:schemeClr val="tx1"/>
                </a:solidFill>
              </a:rPr>
              <a:t> (szakkereső, szakleírások…)</a:t>
            </a:r>
          </a:p>
          <a:p>
            <a:r>
              <a:rPr lang="hu-HU" sz="2200" b="1" dirty="0">
                <a:solidFill>
                  <a:schemeClr val="tx1"/>
                </a:solidFill>
                <a:hlinkClick r:id="rId9"/>
              </a:rPr>
              <a:t>www.kir.hu</a:t>
            </a:r>
            <a:r>
              <a:rPr lang="hu-HU" sz="2200" b="1" dirty="0">
                <a:solidFill>
                  <a:schemeClr val="tx1"/>
                </a:solidFill>
              </a:rPr>
              <a:t> (intézményi adatok, iskolák országos adatbázisa</a:t>
            </a:r>
            <a:r>
              <a:rPr lang="hu-HU" sz="2200" b="1" dirty="0" smtClean="0">
                <a:solidFill>
                  <a:schemeClr val="tx1"/>
                </a:solidFill>
              </a:rPr>
              <a:t>…)</a:t>
            </a:r>
            <a:endParaRPr lang="hu-HU" sz="2200" b="1" dirty="0">
              <a:solidFill>
                <a:schemeClr val="tx1"/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2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11"/>
    </mc:Choice>
    <mc:Fallback xmlns="">
      <p:transition spd="slow" advTm="32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0229" y="973669"/>
            <a:ext cx="10711541" cy="706964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SZEGEDI GIMNÁZIUMOK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40229" y="2586446"/>
            <a:ext cx="10711541" cy="3944983"/>
          </a:xfrm>
        </p:spPr>
        <p:txBody>
          <a:bodyPr>
            <a:normAutofit/>
          </a:bodyPr>
          <a:lstStyle/>
          <a:p>
            <a:r>
              <a:rPr lang="hu-HU" sz="2000" b="1" dirty="0" smtClean="0">
                <a:solidFill>
                  <a:schemeClr val="tx1"/>
                </a:solidFill>
              </a:rPr>
              <a:t>RADNÓTI G: </a:t>
            </a:r>
            <a:r>
              <a:rPr lang="hu-HU" sz="2000" b="1" dirty="0">
                <a:solidFill>
                  <a:schemeClr val="tx1"/>
                </a:solidFill>
              </a:rPr>
              <a:t>matematika-fizika, kémia, biológia, humán, angol, spanyol, Arany J. T. </a:t>
            </a:r>
            <a:r>
              <a:rPr lang="hu-HU" sz="2000" b="1" dirty="0" smtClean="0">
                <a:solidFill>
                  <a:schemeClr val="tx1"/>
                </a:solidFill>
              </a:rPr>
              <a:t>Program</a:t>
            </a:r>
          </a:p>
          <a:p>
            <a:r>
              <a:rPr lang="hu-HU" sz="2000" b="1" dirty="0">
                <a:solidFill>
                  <a:schemeClr val="tx1"/>
                </a:solidFill>
              </a:rPr>
              <a:t>SZTE G</a:t>
            </a:r>
            <a:r>
              <a:rPr lang="hu-HU" sz="2000" b="1" dirty="0" smtClean="0">
                <a:solidFill>
                  <a:schemeClr val="tx1"/>
                </a:solidFill>
              </a:rPr>
              <a:t>YAKORLÓ G: </a:t>
            </a:r>
            <a:r>
              <a:rPr lang="hu-HU" sz="2000" b="1" dirty="0">
                <a:solidFill>
                  <a:schemeClr val="tx1"/>
                </a:solidFill>
              </a:rPr>
              <a:t>matematika, fizika, BFK, informatika, humán, </a:t>
            </a:r>
            <a:r>
              <a:rPr lang="hu-HU" sz="2000" b="1" dirty="0" smtClean="0">
                <a:solidFill>
                  <a:schemeClr val="tx1"/>
                </a:solidFill>
              </a:rPr>
              <a:t>magyar-francia</a:t>
            </a:r>
          </a:p>
          <a:p>
            <a:r>
              <a:rPr lang="hu-HU" sz="2000" b="1" dirty="0" smtClean="0">
                <a:solidFill>
                  <a:schemeClr val="tx1"/>
                </a:solidFill>
              </a:rPr>
              <a:t>DEÁK FERENC G: </a:t>
            </a:r>
            <a:r>
              <a:rPr lang="hu-HU" sz="2000" b="1" dirty="0">
                <a:solidFill>
                  <a:schemeClr val="tx1"/>
                </a:solidFill>
              </a:rPr>
              <a:t>magyar-angol, humán-idegen nyelv, matematika-angol, angol, német, spanyol, kezdő német, természettudományos, média, </a:t>
            </a:r>
            <a:r>
              <a:rPr lang="hu-HU" sz="2000" b="1" dirty="0" smtClean="0">
                <a:solidFill>
                  <a:schemeClr val="tx1"/>
                </a:solidFill>
              </a:rPr>
              <a:t>általános</a:t>
            </a:r>
          </a:p>
          <a:p>
            <a:r>
              <a:rPr lang="hu-HU" sz="2000" b="1" dirty="0" smtClean="0">
                <a:solidFill>
                  <a:schemeClr val="tx1"/>
                </a:solidFill>
              </a:rPr>
              <a:t>TÖMÖRKÉNY G, SZG: </a:t>
            </a:r>
            <a:r>
              <a:rPr lang="hu-HU" sz="2000" b="1" dirty="0">
                <a:solidFill>
                  <a:schemeClr val="tx1"/>
                </a:solidFill>
              </a:rPr>
              <a:t>magyar-német, magyar-spanyol, angol, német, humán, biológia és környezetvédelem, ének-zene, </a:t>
            </a:r>
            <a:r>
              <a:rPr lang="hu-HU" sz="2000" b="1" dirty="0" smtClean="0">
                <a:solidFill>
                  <a:schemeClr val="tx1"/>
                </a:solidFill>
              </a:rPr>
              <a:t>általános, </a:t>
            </a:r>
            <a:r>
              <a:rPr lang="hu-HU" sz="2000" b="1" dirty="0" smtClean="0">
                <a:solidFill>
                  <a:srgbClr val="1A4951"/>
                </a:solidFill>
              </a:rPr>
              <a:t>művészeti</a:t>
            </a:r>
          </a:p>
          <a:p>
            <a:r>
              <a:rPr lang="hu-HU" sz="2000" b="1" dirty="0" smtClean="0">
                <a:solidFill>
                  <a:schemeClr val="tx1"/>
                </a:solidFill>
              </a:rPr>
              <a:t>EÖTVÖS G: </a:t>
            </a:r>
            <a:r>
              <a:rPr lang="hu-HU" sz="2000" b="1" dirty="0">
                <a:solidFill>
                  <a:schemeClr val="tx1"/>
                </a:solidFill>
              </a:rPr>
              <a:t>angol, biológia, média-informatika, testnevelés, </a:t>
            </a:r>
            <a:r>
              <a:rPr lang="hu-HU" sz="2000" b="1" dirty="0" smtClean="0">
                <a:solidFill>
                  <a:schemeClr val="tx1"/>
                </a:solidFill>
              </a:rPr>
              <a:t>általános</a:t>
            </a:r>
          </a:p>
          <a:p>
            <a:r>
              <a:rPr lang="hu-HU" sz="2000" b="1" dirty="0" smtClean="0">
                <a:solidFill>
                  <a:schemeClr val="tx1"/>
                </a:solidFill>
              </a:rPr>
              <a:t>DUGONICS ANDRÁS PIARISTA G: </a:t>
            </a:r>
            <a:r>
              <a:rPr lang="hu-HU" sz="2000" b="1" dirty="0">
                <a:solidFill>
                  <a:schemeClr val="tx1"/>
                </a:solidFill>
              </a:rPr>
              <a:t>általános, sport, </a:t>
            </a:r>
            <a:r>
              <a:rPr lang="hu-HU" sz="2000" b="1" dirty="0" smtClean="0">
                <a:solidFill>
                  <a:schemeClr val="tx1"/>
                </a:solidFill>
              </a:rPr>
              <a:t>angol</a:t>
            </a:r>
          </a:p>
          <a:p>
            <a:r>
              <a:rPr lang="hu-HU" sz="2000" b="1" dirty="0" smtClean="0">
                <a:solidFill>
                  <a:schemeClr val="tx1"/>
                </a:solidFill>
              </a:rPr>
              <a:t>KAROLINA G: általános</a:t>
            </a:r>
            <a:endParaRPr lang="hu-H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hu-HU" b="1" dirty="0">
              <a:solidFill>
                <a:schemeClr val="tx1"/>
              </a:solidFill>
            </a:endParaRPr>
          </a:p>
          <a:p>
            <a:endParaRPr lang="hu-HU" b="1" dirty="0">
              <a:solidFill>
                <a:schemeClr val="tx1"/>
              </a:solidFill>
            </a:endParaRPr>
          </a:p>
          <a:p>
            <a:endParaRPr lang="hu-HU" b="1" dirty="0">
              <a:solidFill>
                <a:schemeClr val="tx1"/>
              </a:solidFill>
            </a:endParaRPr>
          </a:p>
          <a:p>
            <a:endParaRPr lang="hu-HU" b="1" dirty="0">
              <a:solidFill>
                <a:schemeClr val="tx1"/>
              </a:solidFill>
            </a:endParaRPr>
          </a:p>
          <a:p>
            <a:endParaRPr lang="hu-HU" dirty="0"/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2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"/>
    </mc:Choice>
    <mc:Fallback xmlns="">
      <p:transition spd="slow" advTm="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4103" y="973669"/>
            <a:ext cx="10816045" cy="706964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MERRE TOVÁBB</a:t>
            </a:r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4104" y="2508069"/>
            <a:ext cx="10816044" cy="3500845"/>
          </a:xfrm>
        </p:spPr>
        <p:txBody>
          <a:bodyPr>
            <a:normAutofit/>
          </a:bodyPr>
          <a:lstStyle/>
          <a:p>
            <a:endParaRPr lang="hu-HU" sz="2400" b="1" dirty="0" smtClean="0">
              <a:solidFill>
                <a:schemeClr val="tx1"/>
              </a:solidFill>
            </a:endParaRPr>
          </a:p>
          <a:p>
            <a:r>
              <a:rPr lang="hu-HU" sz="2400" b="1" dirty="0" smtClean="0">
                <a:solidFill>
                  <a:schemeClr val="tx1"/>
                </a:solidFill>
              </a:rPr>
              <a:t>Helyes önismeret (készségek, képességek, kompetenciák)</a:t>
            </a:r>
          </a:p>
          <a:p>
            <a:r>
              <a:rPr lang="hu-HU" sz="2400" b="1" dirty="0" smtClean="0">
                <a:solidFill>
                  <a:schemeClr val="tx1"/>
                </a:solidFill>
              </a:rPr>
              <a:t>Motiváció – érdeklődés</a:t>
            </a:r>
          </a:p>
          <a:p>
            <a:r>
              <a:rPr lang="hu-HU" sz="2400" b="1" dirty="0" smtClean="0">
                <a:solidFill>
                  <a:schemeClr val="tx1"/>
                </a:solidFill>
              </a:rPr>
              <a:t>Szakmák ismerete</a:t>
            </a:r>
          </a:p>
          <a:p>
            <a:r>
              <a:rPr lang="hu-HU" sz="2400" b="1" dirty="0" smtClean="0">
                <a:solidFill>
                  <a:schemeClr val="tx1"/>
                </a:solidFill>
              </a:rPr>
              <a:t>Pályaismeret kialakítása</a:t>
            </a:r>
          </a:p>
          <a:p>
            <a:r>
              <a:rPr lang="hu-HU" sz="2400" b="1" dirty="0" smtClean="0">
                <a:solidFill>
                  <a:schemeClr val="tx1"/>
                </a:solidFill>
              </a:rPr>
              <a:t>Tudás, felkészültség – tanulmányi eredmény, tanulási módszerek</a:t>
            </a:r>
          </a:p>
          <a:p>
            <a:r>
              <a:rPr lang="hu-HU" sz="2400" b="1" dirty="0" smtClean="0">
                <a:solidFill>
                  <a:schemeClr val="tx1"/>
                </a:solidFill>
              </a:rPr>
              <a:t>Továbbtanulási lehetőségek, intézmények ismerete</a:t>
            </a:r>
            <a:endParaRPr lang="hu-HU" sz="2400" b="1" dirty="0">
              <a:solidFill>
                <a:schemeClr val="tx1"/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8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73"/>
    </mc:Choice>
    <mc:Fallback xmlns="">
      <p:transition spd="slow" advTm="52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6389" y="973669"/>
            <a:ext cx="11164387" cy="706964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SZEGEDI TECHNIKUMOK, SZAKKÉPZŐ ISKOLÁK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6389" y="2620918"/>
            <a:ext cx="11164387" cy="4154351"/>
          </a:xfrm>
        </p:spPr>
        <p:txBody>
          <a:bodyPr>
            <a:normAutofit lnSpcReduction="10000"/>
          </a:bodyPr>
          <a:lstStyle/>
          <a:p>
            <a:pPr marL="342900" lvl="1" indent="-342900"/>
            <a:r>
              <a:rPr lang="hu-HU" sz="2000" b="1" dirty="0" smtClean="0">
                <a:solidFill>
                  <a:schemeClr val="tx1"/>
                </a:solidFill>
              </a:rPr>
              <a:t>CSONKA T, SZK: </a:t>
            </a:r>
            <a:r>
              <a:rPr lang="hu-HU" sz="2000" b="1" dirty="0">
                <a:solidFill>
                  <a:srgbClr val="1B4A52"/>
                </a:solidFill>
              </a:rPr>
              <a:t>Specializált gép- és </a:t>
            </a:r>
            <a:r>
              <a:rPr lang="hu-HU" sz="2000" b="1" dirty="0" smtClean="0">
                <a:solidFill>
                  <a:srgbClr val="1B4A52"/>
                </a:solidFill>
              </a:rPr>
              <a:t>járműgyártás: </a:t>
            </a:r>
            <a:r>
              <a:rPr lang="hu-HU" sz="2000" dirty="0">
                <a:solidFill>
                  <a:srgbClr val="1B4A52"/>
                </a:solidFill>
              </a:rPr>
              <a:t>Gépjármű mechatronikai </a:t>
            </a:r>
            <a:r>
              <a:rPr lang="hu-HU" sz="2000" dirty="0" smtClean="0">
                <a:solidFill>
                  <a:srgbClr val="1B4A52"/>
                </a:solidFill>
              </a:rPr>
              <a:t>technikus,</a:t>
            </a:r>
            <a:r>
              <a:rPr lang="hu-HU" sz="2000" dirty="0">
                <a:solidFill>
                  <a:srgbClr val="1B4A52"/>
                </a:solidFill>
              </a:rPr>
              <a:t> </a:t>
            </a:r>
            <a:r>
              <a:rPr lang="hu-HU" sz="2000" dirty="0" smtClean="0">
                <a:solidFill>
                  <a:srgbClr val="FFC000"/>
                </a:solidFill>
              </a:rPr>
              <a:t>Járműfényező</a:t>
            </a:r>
            <a:r>
              <a:rPr lang="hu-HU" sz="2000" dirty="0">
                <a:solidFill>
                  <a:srgbClr val="FFC000"/>
                </a:solidFill>
              </a:rPr>
              <a:t>, karosszérialakatos, </a:t>
            </a:r>
            <a:r>
              <a:rPr lang="hu-HU" sz="2000" dirty="0" smtClean="0">
                <a:solidFill>
                  <a:srgbClr val="FFC000"/>
                </a:solidFill>
              </a:rPr>
              <a:t>gépjármű </a:t>
            </a:r>
            <a:r>
              <a:rPr lang="hu-HU" sz="2000" dirty="0" err="1" smtClean="0">
                <a:solidFill>
                  <a:srgbClr val="FFC000"/>
                </a:solidFill>
              </a:rPr>
              <a:t>mechatronikus</a:t>
            </a:r>
            <a:r>
              <a:rPr lang="hu-HU" sz="2000" dirty="0" smtClean="0">
                <a:solidFill>
                  <a:srgbClr val="1B4A52"/>
                </a:solidFill>
              </a:rPr>
              <a:t> </a:t>
            </a:r>
            <a:r>
              <a:rPr lang="hu-HU" sz="2000" b="1" dirty="0" smtClean="0">
                <a:solidFill>
                  <a:srgbClr val="1B4A52"/>
                </a:solidFill>
              </a:rPr>
              <a:t>Rendészet </a:t>
            </a:r>
            <a:r>
              <a:rPr lang="hu-HU" sz="2000" b="1" dirty="0">
                <a:solidFill>
                  <a:srgbClr val="1B4A52"/>
                </a:solidFill>
              </a:rPr>
              <a:t>és </a:t>
            </a:r>
            <a:r>
              <a:rPr lang="hu-HU" sz="2000" b="1" dirty="0" smtClean="0">
                <a:solidFill>
                  <a:srgbClr val="1B4A52"/>
                </a:solidFill>
              </a:rPr>
              <a:t>közszolgálat: </a:t>
            </a:r>
            <a:r>
              <a:rPr lang="hu-HU" sz="2000" dirty="0" smtClean="0">
                <a:solidFill>
                  <a:srgbClr val="1B4A52"/>
                </a:solidFill>
              </a:rPr>
              <a:t>Közszolgálati technikus, </a:t>
            </a:r>
            <a:r>
              <a:rPr lang="hu-HU" sz="2000" dirty="0">
                <a:solidFill>
                  <a:srgbClr val="FFC000"/>
                </a:solidFill>
              </a:rPr>
              <a:t>Rendészeti </a:t>
            </a:r>
            <a:r>
              <a:rPr lang="hu-HU" sz="2000" dirty="0" smtClean="0">
                <a:solidFill>
                  <a:srgbClr val="FFC000"/>
                </a:solidFill>
              </a:rPr>
              <a:t>őr</a:t>
            </a:r>
            <a:r>
              <a:rPr lang="hu-HU" sz="2000" dirty="0">
                <a:solidFill>
                  <a:srgbClr val="1B4A52"/>
                </a:solidFill>
              </a:rPr>
              <a:t> </a:t>
            </a:r>
            <a:r>
              <a:rPr lang="hu-HU" sz="2000" b="1" dirty="0" smtClean="0">
                <a:solidFill>
                  <a:srgbClr val="1B4A52"/>
                </a:solidFill>
              </a:rPr>
              <a:t>Honvédelem: </a:t>
            </a:r>
            <a:r>
              <a:rPr lang="hu-HU" sz="2000" dirty="0">
                <a:solidFill>
                  <a:srgbClr val="1B4A52"/>
                </a:solidFill>
              </a:rPr>
              <a:t>Honvéd kadét (Gépjármű mechatronikai technikus </a:t>
            </a:r>
            <a:r>
              <a:rPr lang="hu-HU" sz="2000" dirty="0" smtClean="0">
                <a:solidFill>
                  <a:srgbClr val="1B4A52"/>
                </a:solidFill>
              </a:rPr>
              <a:t>szakmairány</a:t>
            </a:r>
            <a:r>
              <a:rPr lang="hu-HU" sz="2000" dirty="0" smtClean="0"/>
              <a:t>)</a:t>
            </a:r>
          </a:p>
          <a:p>
            <a:pPr marL="0" lvl="1" indent="0">
              <a:buNone/>
            </a:pPr>
            <a:endParaRPr lang="hu-HU" sz="2000" dirty="0" smtClean="0"/>
          </a:p>
          <a:p>
            <a:pPr marL="342900" lvl="1" indent="-342900"/>
            <a:r>
              <a:rPr lang="hu-HU" sz="2000" b="1" dirty="0" smtClean="0">
                <a:solidFill>
                  <a:schemeClr val="tx1"/>
                </a:solidFill>
              </a:rPr>
              <a:t>DÉRI T, SZK: </a:t>
            </a:r>
            <a:r>
              <a:rPr lang="hu-HU" sz="2000" b="1" dirty="0" smtClean="0">
                <a:solidFill>
                  <a:srgbClr val="1B4A52"/>
                </a:solidFill>
              </a:rPr>
              <a:t>Gépészet</a:t>
            </a:r>
            <a:r>
              <a:rPr lang="hu-HU" sz="2000" dirty="0" smtClean="0"/>
              <a:t>: </a:t>
            </a:r>
            <a:r>
              <a:rPr lang="hu-HU" sz="2000" dirty="0"/>
              <a:t>Gépgyártás-technológiai </a:t>
            </a:r>
            <a:r>
              <a:rPr lang="hu-HU" sz="2000" dirty="0" smtClean="0"/>
              <a:t>technikus, gépész technikus,</a:t>
            </a:r>
            <a:r>
              <a:rPr lang="hu-HU" sz="2000" b="1" dirty="0">
                <a:solidFill>
                  <a:srgbClr val="FFC000"/>
                </a:solidFill>
              </a:rPr>
              <a:t> </a:t>
            </a:r>
            <a:r>
              <a:rPr lang="hu-HU" sz="2000" dirty="0">
                <a:solidFill>
                  <a:srgbClr val="FFC000"/>
                </a:solidFill>
              </a:rPr>
              <a:t>Gépi és </a:t>
            </a:r>
            <a:r>
              <a:rPr lang="hu-HU" sz="2000" dirty="0" smtClean="0">
                <a:solidFill>
                  <a:srgbClr val="FFC000"/>
                </a:solidFill>
              </a:rPr>
              <a:t>CNC forgácsoló</a:t>
            </a:r>
            <a:r>
              <a:rPr lang="hu-HU" sz="2000" dirty="0" smtClean="0"/>
              <a:t> </a:t>
            </a:r>
            <a:r>
              <a:rPr lang="hu-HU" sz="2000" b="1" dirty="0" smtClean="0">
                <a:solidFill>
                  <a:srgbClr val="1B4A52"/>
                </a:solidFill>
              </a:rPr>
              <a:t>Specializált </a:t>
            </a:r>
            <a:r>
              <a:rPr lang="hu-HU" sz="2000" b="1" dirty="0">
                <a:solidFill>
                  <a:srgbClr val="1B4A52"/>
                </a:solidFill>
              </a:rPr>
              <a:t>gép- és </a:t>
            </a:r>
            <a:r>
              <a:rPr lang="hu-HU" sz="2000" b="1" dirty="0" smtClean="0">
                <a:solidFill>
                  <a:srgbClr val="1B4A52"/>
                </a:solidFill>
              </a:rPr>
              <a:t>járműgyártás</a:t>
            </a:r>
            <a:r>
              <a:rPr lang="hu-HU" sz="2000" dirty="0" smtClean="0"/>
              <a:t>: </a:t>
            </a:r>
            <a:r>
              <a:rPr lang="hu-HU" sz="2000" dirty="0"/>
              <a:t>Mechatronikai </a:t>
            </a:r>
            <a:r>
              <a:rPr lang="hu-HU" sz="2000" dirty="0" smtClean="0"/>
              <a:t>technikus </a:t>
            </a:r>
            <a:r>
              <a:rPr lang="hu-HU" sz="2000" b="1" dirty="0" smtClean="0">
                <a:solidFill>
                  <a:srgbClr val="1B4A52"/>
                </a:solidFill>
              </a:rPr>
              <a:t>Elektronika </a:t>
            </a:r>
            <a:r>
              <a:rPr lang="hu-HU" sz="2000" b="1" dirty="0">
                <a:solidFill>
                  <a:srgbClr val="1B4A52"/>
                </a:solidFill>
              </a:rPr>
              <a:t>és </a:t>
            </a:r>
            <a:r>
              <a:rPr lang="hu-HU" sz="2000" b="1" dirty="0" smtClean="0">
                <a:solidFill>
                  <a:srgbClr val="1B4A52"/>
                </a:solidFill>
              </a:rPr>
              <a:t>elektrotechnika</a:t>
            </a:r>
            <a:r>
              <a:rPr lang="hu-HU" sz="2000" dirty="0" smtClean="0"/>
              <a:t>: Automatikai technikus, elektronikai technikus, ipari informatikai technikus</a:t>
            </a:r>
          </a:p>
          <a:p>
            <a:pPr marL="457200" lvl="1" indent="0">
              <a:buNone/>
            </a:pPr>
            <a:endParaRPr lang="hu-HU" sz="2000" dirty="0" smtClean="0"/>
          </a:p>
          <a:p>
            <a:r>
              <a:rPr lang="hu-HU" sz="2000" b="1" dirty="0">
                <a:solidFill>
                  <a:schemeClr val="tx1"/>
                </a:solidFill>
              </a:rPr>
              <a:t>VEDRES T: </a:t>
            </a:r>
            <a:r>
              <a:rPr lang="hu-HU" sz="2000" b="1" dirty="0">
                <a:solidFill>
                  <a:srgbClr val="1A4951"/>
                </a:solidFill>
              </a:rPr>
              <a:t>Építőipar:</a:t>
            </a:r>
            <a:r>
              <a:rPr lang="hu-HU" sz="2000" dirty="0">
                <a:solidFill>
                  <a:srgbClr val="1A4951"/>
                </a:solidFill>
              </a:rPr>
              <a:t> Magasépítő technikus (nyelvi előkészítő formában </a:t>
            </a:r>
            <a:r>
              <a:rPr lang="hu-HU" sz="2000" dirty="0" smtClean="0">
                <a:solidFill>
                  <a:srgbClr val="1A4951"/>
                </a:solidFill>
              </a:rPr>
              <a:t>is) </a:t>
            </a:r>
            <a:r>
              <a:rPr lang="hu-HU" sz="2000" b="1" dirty="0" smtClean="0">
                <a:solidFill>
                  <a:srgbClr val="1A4951"/>
                </a:solidFill>
              </a:rPr>
              <a:t>Kreatív</a:t>
            </a:r>
            <a:r>
              <a:rPr lang="hu-HU" sz="2000" b="1" dirty="0">
                <a:solidFill>
                  <a:srgbClr val="1A4951"/>
                </a:solidFill>
              </a:rPr>
              <a:t>:</a:t>
            </a:r>
            <a:r>
              <a:rPr lang="hu-HU" sz="2000" dirty="0">
                <a:solidFill>
                  <a:srgbClr val="1A4951"/>
                </a:solidFill>
              </a:rPr>
              <a:t> </a:t>
            </a:r>
            <a:r>
              <a:rPr lang="hu-HU" sz="2000" dirty="0" smtClean="0">
                <a:solidFill>
                  <a:srgbClr val="1A4951"/>
                </a:solidFill>
              </a:rPr>
              <a:t>Grafikus</a:t>
            </a:r>
            <a:r>
              <a:rPr lang="hu-HU" sz="2000" dirty="0" smtClean="0"/>
              <a:t>		</a:t>
            </a:r>
            <a:endParaRPr lang="hu-HU" sz="2000" dirty="0"/>
          </a:p>
          <a:p>
            <a:pPr lvl="1"/>
            <a:endParaRPr lang="hu-HU" dirty="0"/>
          </a:p>
          <a:p>
            <a:pPr marL="457200" lvl="1" indent="0">
              <a:buNone/>
            </a:pPr>
            <a:endParaRPr lang="hu-HU" b="1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hu-HU" b="1" dirty="0">
              <a:solidFill>
                <a:schemeClr val="tx1"/>
              </a:solidFill>
            </a:endParaRPr>
          </a:p>
          <a:p>
            <a:pPr lvl="1"/>
            <a:endParaRPr lang="hu-HU" dirty="0"/>
          </a:p>
          <a:p>
            <a:pPr lvl="1"/>
            <a:endParaRPr lang="hu-HU" dirty="0"/>
          </a:p>
          <a:p>
            <a:pPr marL="457200" lvl="1" indent="0">
              <a:buNone/>
            </a:pPr>
            <a:endParaRPr lang="hu-HU" dirty="0"/>
          </a:p>
          <a:p>
            <a:pPr marL="457200" lvl="1" indent="0">
              <a:buNone/>
            </a:pPr>
            <a:endParaRPr lang="hu-HU" dirty="0"/>
          </a:p>
          <a:p>
            <a:pPr marL="0" lvl="1" indent="0">
              <a:buNone/>
            </a:pPr>
            <a:endParaRPr lang="hu-HU" dirty="0"/>
          </a:p>
          <a:p>
            <a:pPr marL="0" indent="0">
              <a:buNone/>
            </a:pPr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92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5098" y="1017211"/>
            <a:ext cx="11164388" cy="706964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SZEGEDI TECHNIKUMOK, SZAKKÉPZŐ ISKOLÁK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5097" y="2577373"/>
            <a:ext cx="11164389" cy="3893095"/>
          </a:xfrm>
        </p:spPr>
        <p:txBody>
          <a:bodyPr>
            <a:normAutofit lnSpcReduction="10000"/>
          </a:bodyPr>
          <a:lstStyle/>
          <a:p>
            <a:r>
              <a:rPr lang="hu-HU" sz="2000" b="1" dirty="0" smtClean="0">
                <a:solidFill>
                  <a:schemeClr val="tx1"/>
                </a:solidFill>
              </a:rPr>
              <a:t>GÁBOR DÉNES T, SZG, SZK</a:t>
            </a:r>
            <a:r>
              <a:rPr lang="hu-HU" sz="2000" b="1" dirty="0" smtClean="0">
                <a:solidFill>
                  <a:srgbClr val="1A4951"/>
                </a:solidFill>
              </a:rPr>
              <a:t>: Pedagógia (SZG): </a:t>
            </a:r>
            <a:r>
              <a:rPr lang="hu-HU" sz="2000" dirty="0" smtClean="0">
                <a:solidFill>
                  <a:srgbClr val="1A4951"/>
                </a:solidFill>
              </a:rPr>
              <a:t>Pedagógiai munkatárs </a:t>
            </a:r>
            <a:r>
              <a:rPr lang="hu-HU" sz="2000" b="1" dirty="0" smtClean="0">
                <a:solidFill>
                  <a:srgbClr val="1A4951"/>
                </a:solidFill>
              </a:rPr>
              <a:t>Informatika </a:t>
            </a:r>
            <a:r>
              <a:rPr lang="hu-HU" sz="2000" b="1" dirty="0">
                <a:solidFill>
                  <a:srgbClr val="1A4951"/>
                </a:solidFill>
              </a:rPr>
              <a:t>és </a:t>
            </a:r>
            <a:r>
              <a:rPr lang="hu-HU" sz="2000" b="1" dirty="0" smtClean="0">
                <a:solidFill>
                  <a:srgbClr val="1A4951"/>
                </a:solidFill>
              </a:rPr>
              <a:t>távközlés</a:t>
            </a:r>
            <a:r>
              <a:rPr lang="hu-HU" sz="2000" dirty="0" smtClean="0">
                <a:solidFill>
                  <a:srgbClr val="1A4951"/>
                </a:solidFill>
              </a:rPr>
              <a:t>: Infokommunikációs hálózatépítő és –üzemeltető technikus, informatikai rendszer- </a:t>
            </a:r>
            <a:r>
              <a:rPr lang="hu-HU" sz="2000" dirty="0">
                <a:solidFill>
                  <a:srgbClr val="1A4951"/>
                </a:solidFill>
              </a:rPr>
              <a:t>és alkalmazás-üzemeltető </a:t>
            </a:r>
            <a:r>
              <a:rPr lang="hu-HU" sz="2000" dirty="0" smtClean="0">
                <a:solidFill>
                  <a:srgbClr val="1A4951"/>
                </a:solidFill>
              </a:rPr>
              <a:t>technikus, távközlési technikus </a:t>
            </a:r>
            <a:r>
              <a:rPr lang="hu-HU" sz="2000" b="1" dirty="0" smtClean="0">
                <a:solidFill>
                  <a:srgbClr val="1A4951"/>
                </a:solidFill>
              </a:rPr>
              <a:t>Közlekedés </a:t>
            </a:r>
            <a:r>
              <a:rPr lang="hu-HU" sz="2000" b="1" dirty="0">
                <a:solidFill>
                  <a:srgbClr val="1A4951"/>
                </a:solidFill>
              </a:rPr>
              <a:t>és </a:t>
            </a:r>
            <a:r>
              <a:rPr lang="hu-HU" sz="2000" b="1" dirty="0" smtClean="0">
                <a:solidFill>
                  <a:srgbClr val="1A4951"/>
                </a:solidFill>
              </a:rPr>
              <a:t>szállítmányozás</a:t>
            </a:r>
            <a:r>
              <a:rPr lang="hu-HU" sz="2000" dirty="0" smtClean="0">
                <a:solidFill>
                  <a:srgbClr val="1A4951"/>
                </a:solidFill>
              </a:rPr>
              <a:t>: Vasútforgalmi </a:t>
            </a:r>
            <a:r>
              <a:rPr lang="hu-HU" sz="2000" dirty="0">
                <a:solidFill>
                  <a:srgbClr val="1A4951"/>
                </a:solidFill>
              </a:rPr>
              <a:t>szolgálattevő </a:t>
            </a:r>
            <a:r>
              <a:rPr lang="hu-HU" sz="2000" dirty="0" smtClean="0">
                <a:solidFill>
                  <a:srgbClr val="1A4951"/>
                </a:solidFill>
              </a:rPr>
              <a:t>technikus, logisztikai technikus </a:t>
            </a:r>
            <a:r>
              <a:rPr lang="hu-HU" sz="2000" b="1" dirty="0" smtClean="0">
                <a:solidFill>
                  <a:srgbClr val="1A4951"/>
                </a:solidFill>
              </a:rPr>
              <a:t>Környezetvédelem </a:t>
            </a:r>
            <a:r>
              <a:rPr lang="hu-HU" sz="2000" b="1" dirty="0">
                <a:solidFill>
                  <a:srgbClr val="1A4951"/>
                </a:solidFill>
              </a:rPr>
              <a:t>és </a:t>
            </a:r>
            <a:r>
              <a:rPr lang="hu-HU" sz="2000" b="1" dirty="0" smtClean="0">
                <a:solidFill>
                  <a:srgbClr val="1A4951"/>
                </a:solidFill>
              </a:rPr>
              <a:t>vízügy: </a:t>
            </a:r>
            <a:r>
              <a:rPr lang="hu-HU" sz="2000" dirty="0" smtClean="0">
                <a:solidFill>
                  <a:srgbClr val="1A4951"/>
                </a:solidFill>
              </a:rPr>
              <a:t>Környezetvédelmi technikus, vízügyi technikus</a:t>
            </a:r>
            <a:r>
              <a:rPr lang="hu-HU" sz="2000" dirty="0">
                <a:solidFill>
                  <a:srgbClr val="1A4951"/>
                </a:solidFill>
              </a:rPr>
              <a:t> </a:t>
            </a:r>
            <a:r>
              <a:rPr lang="hu-HU" sz="2000" b="1" dirty="0" smtClean="0">
                <a:solidFill>
                  <a:srgbClr val="1A4951"/>
                </a:solidFill>
              </a:rPr>
              <a:t>Sport: </a:t>
            </a:r>
            <a:r>
              <a:rPr lang="hu-HU" sz="2000" dirty="0" smtClean="0">
                <a:solidFill>
                  <a:srgbClr val="1A4951"/>
                </a:solidFill>
              </a:rPr>
              <a:t>Sportedző </a:t>
            </a:r>
            <a:r>
              <a:rPr lang="hu-HU" sz="2000" dirty="0">
                <a:solidFill>
                  <a:srgbClr val="1A4951"/>
                </a:solidFill>
              </a:rPr>
              <a:t>(a sportág </a:t>
            </a:r>
            <a:r>
              <a:rPr lang="hu-HU" sz="2000" dirty="0" smtClean="0">
                <a:solidFill>
                  <a:srgbClr val="1A4951"/>
                </a:solidFill>
              </a:rPr>
              <a:t>megjelölésével), sportszervező, Kézilabda Akadémia, </a:t>
            </a:r>
            <a:r>
              <a:rPr lang="hu-HU" sz="2000" dirty="0" err="1" smtClean="0">
                <a:solidFill>
                  <a:srgbClr val="1A4951"/>
                </a:solidFill>
              </a:rPr>
              <a:t>Fitness</a:t>
            </a:r>
            <a:r>
              <a:rPr lang="hu-HU" sz="2000" dirty="0" smtClean="0">
                <a:solidFill>
                  <a:srgbClr val="1A4951"/>
                </a:solidFill>
              </a:rPr>
              <a:t>-wellness instruktor</a:t>
            </a:r>
            <a:r>
              <a:rPr lang="hu-HU" sz="2000" dirty="0" smtClean="0"/>
              <a:t> </a:t>
            </a:r>
            <a:r>
              <a:rPr lang="hu-HU" sz="2000" b="1" dirty="0" smtClean="0">
                <a:solidFill>
                  <a:srgbClr val="FFC000"/>
                </a:solidFill>
              </a:rPr>
              <a:t>Elektronika </a:t>
            </a:r>
            <a:r>
              <a:rPr lang="hu-HU" sz="2000" b="1" dirty="0">
                <a:solidFill>
                  <a:srgbClr val="FFC000"/>
                </a:solidFill>
              </a:rPr>
              <a:t>és </a:t>
            </a:r>
            <a:r>
              <a:rPr lang="hu-HU" sz="2000" b="1" dirty="0" smtClean="0">
                <a:solidFill>
                  <a:srgbClr val="FFC000"/>
                </a:solidFill>
              </a:rPr>
              <a:t>elektrotechnika: </a:t>
            </a:r>
            <a:r>
              <a:rPr lang="hu-HU" sz="2000" dirty="0" smtClean="0">
                <a:solidFill>
                  <a:srgbClr val="FFC000"/>
                </a:solidFill>
              </a:rPr>
              <a:t>Elektronikai műszerész</a:t>
            </a:r>
          </a:p>
          <a:p>
            <a:endParaRPr lang="hu-HU" sz="2000" dirty="0" smtClean="0">
              <a:solidFill>
                <a:srgbClr val="FFC000"/>
              </a:solidFill>
            </a:endParaRPr>
          </a:p>
          <a:p>
            <a:pPr marL="342900" lvl="1" indent="-342900"/>
            <a:r>
              <a:rPr lang="hu-HU" sz="2000" b="1" dirty="0">
                <a:solidFill>
                  <a:schemeClr val="tx1"/>
                </a:solidFill>
              </a:rPr>
              <a:t>KŐRÖSY T:</a:t>
            </a:r>
            <a:r>
              <a:rPr lang="hu-HU" sz="2000" b="1" dirty="0"/>
              <a:t> </a:t>
            </a:r>
            <a:r>
              <a:rPr lang="hu-HU" sz="2000" b="1" dirty="0">
                <a:solidFill>
                  <a:srgbClr val="1B4A52"/>
                </a:solidFill>
              </a:rPr>
              <a:t>Gazdálkodás és </a:t>
            </a:r>
            <a:r>
              <a:rPr lang="hu-HU" sz="2000" b="1" dirty="0" smtClean="0">
                <a:solidFill>
                  <a:srgbClr val="1B4A52"/>
                </a:solidFill>
              </a:rPr>
              <a:t>menedzsment</a:t>
            </a:r>
            <a:r>
              <a:rPr lang="hu-HU" sz="2000" b="1" dirty="0" smtClean="0"/>
              <a:t>: </a:t>
            </a:r>
            <a:r>
              <a:rPr lang="hu-HU" sz="2000" dirty="0">
                <a:solidFill>
                  <a:srgbClr val="1A4951"/>
                </a:solidFill>
              </a:rPr>
              <a:t>pénzügyi-számviteli </a:t>
            </a:r>
            <a:r>
              <a:rPr lang="hu-HU" sz="2000" dirty="0" smtClean="0">
                <a:solidFill>
                  <a:srgbClr val="1A4951"/>
                </a:solidFill>
              </a:rPr>
              <a:t>ügyintéző</a:t>
            </a:r>
          </a:p>
          <a:p>
            <a:pPr marL="342900" lvl="1" indent="-342900"/>
            <a:r>
              <a:rPr lang="hu-HU" sz="2000" b="1" dirty="0">
                <a:solidFill>
                  <a:schemeClr val="tx1"/>
                </a:solidFill>
              </a:rPr>
              <a:t>VASVÁRI T: </a:t>
            </a:r>
            <a:r>
              <a:rPr lang="hu-HU" sz="2000" b="1" dirty="0">
                <a:solidFill>
                  <a:srgbClr val="1B4A52"/>
                </a:solidFill>
              </a:rPr>
              <a:t>Informatika és </a:t>
            </a:r>
            <a:r>
              <a:rPr lang="hu-HU" sz="2000" b="1" dirty="0" smtClean="0">
                <a:solidFill>
                  <a:srgbClr val="1B4A52"/>
                </a:solidFill>
              </a:rPr>
              <a:t>távközlés</a:t>
            </a:r>
            <a:r>
              <a:rPr lang="hu-HU" sz="2000" dirty="0" smtClean="0">
                <a:solidFill>
                  <a:srgbClr val="1B4A52"/>
                </a:solidFill>
              </a:rPr>
              <a:t>: </a:t>
            </a:r>
            <a:r>
              <a:rPr lang="hu-HU" sz="2000" dirty="0">
                <a:solidFill>
                  <a:srgbClr val="1B4A52"/>
                </a:solidFill>
              </a:rPr>
              <a:t>szoftverfejlesztő és –tesztelő </a:t>
            </a:r>
            <a:r>
              <a:rPr lang="hu-HU" sz="2000" b="1" dirty="0">
                <a:solidFill>
                  <a:srgbClr val="1B4A52"/>
                </a:solidFill>
              </a:rPr>
              <a:t>Kereskedelem: </a:t>
            </a:r>
            <a:r>
              <a:rPr lang="hu-HU" sz="2000" dirty="0">
                <a:solidFill>
                  <a:srgbClr val="1B4A52"/>
                </a:solidFill>
              </a:rPr>
              <a:t>idegen nyelvű ipari és kereskedelmi technikus </a:t>
            </a:r>
            <a:r>
              <a:rPr lang="hu-HU" sz="2000" b="1" dirty="0">
                <a:solidFill>
                  <a:srgbClr val="1B4A52"/>
                </a:solidFill>
              </a:rPr>
              <a:t>Gazdálkodás és </a:t>
            </a:r>
            <a:r>
              <a:rPr lang="hu-HU" sz="2000" b="1" dirty="0" smtClean="0">
                <a:solidFill>
                  <a:srgbClr val="1B4A52"/>
                </a:solidFill>
              </a:rPr>
              <a:t>menedzsment</a:t>
            </a:r>
            <a:r>
              <a:rPr lang="hu-HU" sz="2000" dirty="0" smtClean="0">
                <a:solidFill>
                  <a:srgbClr val="1B4A52"/>
                </a:solidFill>
              </a:rPr>
              <a:t>: </a:t>
            </a:r>
            <a:r>
              <a:rPr lang="hu-HU" sz="2000" dirty="0">
                <a:solidFill>
                  <a:srgbClr val="1B4A52"/>
                </a:solidFill>
              </a:rPr>
              <a:t>vállalkozási ügyviteli ügyintéző</a:t>
            </a:r>
            <a:endParaRPr lang="hu-HU" sz="2000" b="1" dirty="0">
              <a:solidFill>
                <a:schemeClr val="tx1"/>
              </a:solidFill>
            </a:endParaRPr>
          </a:p>
          <a:p>
            <a:pPr marL="342900" lvl="1" indent="-342900"/>
            <a:endParaRPr lang="hu-HU" sz="2000" dirty="0">
              <a:solidFill>
                <a:srgbClr val="1A4951"/>
              </a:solidFill>
            </a:endParaRPr>
          </a:p>
          <a:p>
            <a:endParaRPr lang="hu-HU" sz="1800" dirty="0" smtClean="0">
              <a:solidFill>
                <a:srgbClr val="FFC000"/>
              </a:solidFill>
            </a:endParaRPr>
          </a:p>
          <a:p>
            <a:endParaRPr lang="hu-HU" sz="1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08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8972" y="973669"/>
            <a:ext cx="11199222" cy="706964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SZEGEDI TECHNIKUMOK, SZAKKÉPZŐ ISKOLÁK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972" y="2455817"/>
            <a:ext cx="11199223" cy="4302034"/>
          </a:xfrm>
        </p:spPr>
        <p:txBody>
          <a:bodyPr>
            <a:normAutofit lnSpcReduction="10000"/>
          </a:bodyPr>
          <a:lstStyle/>
          <a:p>
            <a:pPr marL="342900" lvl="1" indent="-342900"/>
            <a:r>
              <a:rPr lang="hu-HU" sz="1900" b="1" dirty="0" smtClean="0">
                <a:solidFill>
                  <a:schemeClr val="tx1"/>
                </a:solidFill>
              </a:rPr>
              <a:t>KRÚDY T, SZK: </a:t>
            </a:r>
            <a:r>
              <a:rPr lang="hu-HU" sz="1900" b="1" dirty="0" smtClean="0">
                <a:solidFill>
                  <a:srgbClr val="1B4A52"/>
                </a:solidFill>
              </a:rPr>
              <a:t>Kereskedelem:</a:t>
            </a:r>
            <a:r>
              <a:rPr lang="hu-HU" sz="1900" dirty="0" smtClean="0">
                <a:solidFill>
                  <a:srgbClr val="1B4A52"/>
                </a:solidFill>
              </a:rPr>
              <a:t> kereskedő </a:t>
            </a:r>
            <a:r>
              <a:rPr lang="hu-HU" sz="1900" dirty="0">
                <a:solidFill>
                  <a:srgbClr val="1B4A52"/>
                </a:solidFill>
              </a:rPr>
              <a:t>és webáruházi </a:t>
            </a:r>
            <a:r>
              <a:rPr lang="hu-HU" sz="1900" dirty="0" smtClean="0">
                <a:solidFill>
                  <a:srgbClr val="1B4A52"/>
                </a:solidFill>
              </a:rPr>
              <a:t>technikus, </a:t>
            </a:r>
            <a:r>
              <a:rPr lang="hu-HU" sz="1900" dirty="0">
                <a:solidFill>
                  <a:srgbClr val="FFC000"/>
                </a:solidFill>
              </a:rPr>
              <a:t>kereskedelmi </a:t>
            </a:r>
            <a:r>
              <a:rPr lang="hu-HU" sz="1900" dirty="0" smtClean="0">
                <a:solidFill>
                  <a:srgbClr val="FFC000"/>
                </a:solidFill>
              </a:rPr>
              <a:t>értékesítő</a:t>
            </a:r>
            <a:r>
              <a:rPr lang="hu-HU" sz="1900" dirty="0">
                <a:solidFill>
                  <a:srgbClr val="1B4A52"/>
                </a:solidFill>
              </a:rPr>
              <a:t> </a:t>
            </a:r>
            <a:r>
              <a:rPr lang="hu-HU" sz="1900" b="1" dirty="0" smtClean="0">
                <a:solidFill>
                  <a:srgbClr val="1B4A52"/>
                </a:solidFill>
              </a:rPr>
              <a:t>Turizmus-vendéglátás:</a:t>
            </a:r>
            <a:r>
              <a:rPr lang="hu-HU" sz="1900" dirty="0" smtClean="0">
                <a:solidFill>
                  <a:srgbClr val="1B4A52"/>
                </a:solidFill>
              </a:rPr>
              <a:t> cukrász szaktechnikus, szakács szaktechnikus, turisztikai    		               szaktechnikus </a:t>
            </a:r>
            <a:r>
              <a:rPr lang="hu-HU" sz="1900" dirty="0">
                <a:solidFill>
                  <a:srgbClr val="1B4A52"/>
                </a:solidFill>
              </a:rPr>
              <a:t>(kéttannyelvű </a:t>
            </a:r>
            <a:r>
              <a:rPr lang="hu-HU" sz="1900" dirty="0" smtClean="0">
                <a:solidFill>
                  <a:srgbClr val="1B4A52"/>
                </a:solidFill>
              </a:rPr>
              <a:t>formában), vendégtéri szaktechnikus, </a:t>
            </a:r>
            <a:r>
              <a:rPr lang="hu-HU" sz="1900" dirty="0">
                <a:solidFill>
                  <a:srgbClr val="FFC000"/>
                </a:solidFill>
              </a:rPr>
              <a:t>cukrász, </a:t>
            </a:r>
            <a:r>
              <a:rPr lang="hu-HU" sz="1900" dirty="0" smtClean="0">
                <a:solidFill>
                  <a:srgbClr val="FFC000"/>
                </a:solidFill>
              </a:rPr>
              <a:t>pincér – </a:t>
            </a:r>
            <a:r>
              <a:rPr lang="hu-HU" sz="1900" dirty="0">
                <a:solidFill>
                  <a:srgbClr val="FFC000"/>
                </a:solidFill>
              </a:rPr>
              <a:t>vendégtéri szakember, </a:t>
            </a:r>
            <a:r>
              <a:rPr lang="hu-HU" sz="1900" dirty="0" smtClean="0">
                <a:solidFill>
                  <a:srgbClr val="FFC000"/>
                </a:solidFill>
              </a:rPr>
              <a:t>szakács</a:t>
            </a:r>
          </a:p>
          <a:p>
            <a:pPr marL="342900" lvl="1" indent="-342900"/>
            <a:r>
              <a:rPr lang="hu-HU" sz="1900" b="1" dirty="0">
                <a:solidFill>
                  <a:schemeClr val="tx1"/>
                </a:solidFill>
              </a:rPr>
              <a:t>MÓRAVÁROSI T, SZK: </a:t>
            </a:r>
            <a:r>
              <a:rPr lang="hu-HU" sz="1900" b="1" dirty="0">
                <a:solidFill>
                  <a:srgbClr val="1B4A52"/>
                </a:solidFill>
              </a:rPr>
              <a:t>Elektronika és elektrotechnika: </a:t>
            </a:r>
            <a:r>
              <a:rPr lang="hu-HU" sz="1900" dirty="0">
                <a:solidFill>
                  <a:srgbClr val="1B4A52"/>
                </a:solidFill>
              </a:rPr>
              <a:t>erősáramú elektrotechnikus, </a:t>
            </a:r>
            <a:r>
              <a:rPr lang="hu-HU" sz="1900" dirty="0" smtClean="0">
                <a:solidFill>
                  <a:srgbClr val="FFC000"/>
                </a:solidFill>
              </a:rPr>
              <a:t>villanyszerelő </a:t>
            </a:r>
            <a:r>
              <a:rPr lang="hu-HU" sz="1900" b="1" dirty="0" smtClean="0">
                <a:solidFill>
                  <a:srgbClr val="1B4A52"/>
                </a:solidFill>
              </a:rPr>
              <a:t>Vegyipar</a:t>
            </a:r>
            <a:r>
              <a:rPr lang="hu-HU" sz="1900" b="1" dirty="0">
                <a:solidFill>
                  <a:srgbClr val="1B4A52"/>
                </a:solidFill>
              </a:rPr>
              <a:t>:</a:t>
            </a:r>
            <a:r>
              <a:rPr lang="hu-HU" sz="1900" dirty="0">
                <a:solidFill>
                  <a:srgbClr val="1B4A52"/>
                </a:solidFill>
              </a:rPr>
              <a:t> vegyész technikus </a:t>
            </a:r>
            <a:r>
              <a:rPr lang="hu-HU" sz="1900" b="1" dirty="0">
                <a:solidFill>
                  <a:srgbClr val="1B4A52"/>
                </a:solidFill>
              </a:rPr>
              <a:t>Fa- és bútoripar: </a:t>
            </a:r>
            <a:r>
              <a:rPr lang="hu-HU" sz="1900" dirty="0">
                <a:solidFill>
                  <a:srgbClr val="1B4A52"/>
                </a:solidFill>
              </a:rPr>
              <a:t>faipari technikus, </a:t>
            </a:r>
            <a:r>
              <a:rPr lang="hu-HU" sz="1900" dirty="0">
                <a:solidFill>
                  <a:srgbClr val="FFC000"/>
                </a:solidFill>
              </a:rPr>
              <a:t>asztalos, kárpitos </a:t>
            </a:r>
            <a:r>
              <a:rPr lang="hu-HU" sz="1900" b="1" dirty="0">
                <a:solidFill>
                  <a:srgbClr val="1B4A52"/>
                </a:solidFill>
              </a:rPr>
              <a:t>Szépészet:</a:t>
            </a:r>
            <a:r>
              <a:rPr lang="hu-HU" sz="1900" dirty="0">
                <a:solidFill>
                  <a:srgbClr val="1B4A52"/>
                </a:solidFill>
              </a:rPr>
              <a:t> fodrász, kozmetikus technikus </a:t>
            </a:r>
            <a:r>
              <a:rPr lang="hu-HU" sz="1900" b="1" dirty="0">
                <a:solidFill>
                  <a:srgbClr val="1B4A52"/>
                </a:solidFill>
              </a:rPr>
              <a:t>Épületgépészet:</a:t>
            </a:r>
            <a:r>
              <a:rPr lang="hu-HU" sz="1900" dirty="0">
                <a:solidFill>
                  <a:srgbClr val="1B4A52"/>
                </a:solidFill>
              </a:rPr>
              <a:t> épületgépész technikus, </a:t>
            </a:r>
            <a:r>
              <a:rPr lang="hu-HU" sz="1900" dirty="0">
                <a:solidFill>
                  <a:srgbClr val="FFC000"/>
                </a:solidFill>
              </a:rPr>
              <a:t>hűtő- és szellőzésrendszer-szerelő, központifűtés- és gázhálózatrendszer-szerelő</a:t>
            </a:r>
            <a:r>
              <a:rPr lang="hu-HU" sz="1900" dirty="0">
                <a:solidFill>
                  <a:srgbClr val="1B4A52"/>
                </a:solidFill>
              </a:rPr>
              <a:t> </a:t>
            </a:r>
            <a:r>
              <a:rPr lang="hu-HU" sz="1900" b="1" dirty="0">
                <a:solidFill>
                  <a:srgbClr val="FFC000"/>
                </a:solidFill>
              </a:rPr>
              <a:t>Építőipar: </a:t>
            </a:r>
            <a:r>
              <a:rPr lang="hu-HU" sz="1900" dirty="0">
                <a:solidFill>
                  <a:srgbClr val="FFC000"/>
                </a:solidFill>
              </a:rPr>
              <a:t>ács, burkoló, festő, mázoló, tapétázó, kőműves, szárazépítő</a:t>
            </a:r>
            <a:r>
              <a:rPr lang="hu-HU" sz="1900" b="1" dirty="0">
                <a:solidFill>
                  <a:srgbClr val="FFC000"/>
                </a:solidFill>
              </a:rPr>
              <a:t> Gépészet: </a:t>
            </a:r>
            <a:r>
              <a:rPr lang="hu-HU" sz="1900" dirty="0">
                <a:solidFill>
                  <a:srgbClr val="FFC000"/>
                </a:solidFill>
              </a:rPr>
              <a:t>hegesztő, ipari gépész </a:t>
            </a:r>
            <a:r>
              <a:rPr lang="hu-HU" sz="1900" b="1" dirty="0">
                <a:solidFill>
                  <a:srgbClr val="FFC000"/>
                </a:solidFill>
              </a:rPr>
              <a:t>Specializált gép- és járműgyártás: </a:t>
            </a:r>
            <a:r>
              <a:rPr lang="hu-HU" sz="1900" dirty="0" err="1">
                <a:solidFill>
                  <a:srgbClr val="FFC000"/>
                </a:solidFill>
              </a:rPr>
              <a:t>mechatronikus</a:t>
            </a:r>
            <a:r>
              <a:rPr lang="hu-HU" sz="1900" dirty="0">
                <a:solidFill>
                  <a:srgbClr val="FFC000"/>
                </a:solidFill>
              </a:rPr>
              <a:t> </a:t>
            </a:r>
            <a:r>
              <a:rPr lang="hu-HU" sz="1900" dirty="0" smtClean="0">
                <a:solidFill>
                  <a:srgbClr val="FFC000"/>
                </a:solidFill>
              </a:rPr>
              <a:t>karbantartó</a:t>
            </a:r>
          </a:p>
          <a:p>
            <a:pPr marL="0" lvl="1" indent="0">
              <a:buNone/>
            </a:pPr>
            <a:endParaRPr lang="hu-HU" sz="1900" dirty="0" smtClean="0">
              <a:solidFill>
                <a:srgbClr val="FFC000"/>
              </a:solidFill>
            </a:endParaRPr>
          </a:p>
          <a:p>
            <a:pPr marL="342900" lvl="1" indent="-342900"/>
            <a:r>
              <a:rPr lang="hu-HU" sz="1900" b="1" dirty="0">
                <a:solidFill>
                  <a:schemeClr val="tx1"/>
                </a:solidFill>
              </a:rPr>
              <a:t>JÓZSEF ATTILA SZK: </a:t>
            </a:r>
            <a:r>
              <a:rPr lang="hu-HU" sz="1900" b="1" dirty="0">
                <a:solidFill>
                  <a:srgbClr val="FFC000"/>
                </a:solidFill>
              </a:rPr>
              <a:t>Szociális:</a:t>
            </a:r>
            <a:r>
              <a:rPr lang="hu-HU" sz="1900" dirty="0">
                <a:solidFill>
                  <a:srgbClr val="FFC000"/>
                </a:solidFill>
              </a:rPr>
              <a:t> Gyermek- és ifjúsági felügyelő, szociális ápoló és gondozó </a:t>
            </a:r>
            <a:r>
              <a:rPr lang="hu-HU" sz="1900" b="1" dirty="0">
                <a:solidFill>
                  <a:srgbClr val="FFC000"/>
                </a:solidFill>
              </a:rPr>
              <a:t>Gépészet:</a:t>
            </a:r>
            <a:r>
              <a:rPr lang="hu-HU" sz="1900" dirty="0">
                <a:solidFill>
                  <a:srgbClr val="FFC000"/>
                </a:solidFill>
              </a:rPr>
              <a:t> Épület- és szerkezetlakatos </a:t>
            </a:r>
            <a:r>
              <a:rPr lang="hu-HU" sz="1900" b="1" dirty="0">
                <a:solidFill>
                  <a:srgbClr val="FFC000"/>
                </a:solidFill>
              </a:rPr>
              <a:t>Mezőgazdaság és erdészet</a:t>
            </a:r>
            <a:r>
              <a:rPr lang="hu-HU" sz="1900" dirty="0">
                <a:solidFill>
                  <a:srgbClr val="FFC000"/>
                </a:solidFill>
              </a:rPr>
              <a:t>: Kertész </a:t>
            </a:r>
            <a:r>
              <a:rPr lang="hu-HU" sz="1900" b="1" dirty="0" smtClean="0">
                <a:solidFill>
                  <a:srgbClr val="FFC000"/>
                </a:solidFill>
              </a:rPr>
              <a:t>Kreatív I.:</a:t>
            </a:r>
            <a:r>
              <a:rPr lang="hu-HU" sz="1900" dirty="0" smtClean="0">
                <a:solidFill>
                  <a:srgbClr val="FFC000"/>
                </a:solidFill>
              </a:rPr>
              <a:t> </a:t>
            </a:r>
            <a:r>
              <a:rPr lang="hu-HU" sz="1900" dirty="0">
                <a:solidFill>
                  <a:srgbClr val="FFC000"/>
                </a:solidFill>
              </a:rPr>
              <a:t>Divatszabó </a:t>
            </a:r>
            <a:r>
              <a:rPr lang="hu-HU" sz="1900" b="1" dirty="0">
                <a:solidFill>
                  <a:srgbClr val="FFC000"/>
                </a:solidFill>
              </a:rPr>
              <a:t>Fa- és bútoripar</a:t>
            </a:r>
            <a:r>
              <a:rPr lang="hu-HU" sz="1900" dirty="0">
                <a:solidFill>
                  <a:srgbClr val="FFC000"/>
                </a:solidFill>
              </a:rPr>
              <a:t>: </a:t>
            </a:r>
            <a:r>
              <a:rPr lang="hu-HU" sz="1900" dirty="0" smtClean="0">
                <a:solidFill>
                  <a:srgbClr val="FFC000"/>
                </a:solidFill>
              </a:rPr>
              <a:t>Asztalos</a:t>
            </a:r>
            <a:endParaRPr lang="hu-HU" sz="1900" dirty="0">
              <a:solidFill>
                <a:srgbClr val="FFC000"/>
              </a:solidFill>
            </a:endParaRPr>
          </a:p>
          <a:p>
            <a:pPr marL="342900" lvl="1" indent="-342900"/>
            <a:endParaRPr lang="hu-HU" sz="1800" dirty="0" smtClean="0">
              <a:solidFill>
                <a:srgbClr val="FFC000"/>
              </a:solidFill>
            </a:endParaRPr>
          </a:p>
          <a:p>
            <a:pPr marL="457200" lvl="1" indent="0">
              <a:buNone/>
            </a:pPr>
            <a:endParaRPr lang="hu-HU" sz="1800" b="1" dirty="0" smtClean="0">
              <a:solidFill>
                <a:srgbClr val="FFC000"/>
              </a:solidFill>
            </a:endParaRPr>
          </a:p>
          <a:p>
            <a:pPr marL="457200" lvl="1" indent="0">
              <a:buNone/>
            </a:pPr>
            <a:endParaRPr lang="hu-HU" sz="1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4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3806" y="973669"/>
            <a:ext cx="11155680" cy="706964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SZEGEDI TECHNIKUMOK, SZAKKÉPZŐ ISKOLÁK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3806" y="2664823"/>
            <a:ext cx="11155680" cy="4049486"/>
          </a:xfrm>
        </p:spPr>
        <p:txBody>
          <a:bodyPr>
            <a:normAutofit fontScale="92500" lnSpcReduction="10000"/>
          </a:bodyPr>
          <a:lstStyle/>
          <a:p>
            <a:pPr marL="342900" lvl="1" indent="-342900"/>
            <a:r>
              <a:rPr lang="hu-HU" sz="2200" b="1" dirty="0">
                <a:solidFill>
                  <a:schemeClr val="tx1"/>
                </a:solidFill>
              </a:rPr>
              <a:t>TÓTH JÁNOS T, </a:t>
            </a:r>
            <a:r>
              <a:rPr lang="hu-HU" sz="2200" b="1" dirty="0" smtClean="0">
                <a:solidFill>
                  <a:schemeClr val="tx1"/>
                </a:solidFill>
              </a:rPr>
              <a:t>SZK (MÓRAHALOM): </a:t>
            </a:r>
            <a:r>
              <a:rPr lang="hu-HU" sz="2200" b="1" dirty="0">
                <a:solidFill>
                  <a:srgbClr val="1A4951"/>
                </a:solidFill>
              </a:rPr>
              <a:t>Pedagógia (SZG):</a:t>
            </a:r>
            <a:r>
              <a:rPr lang="hu-HU" sz="2200" dirty="0">
                <a:solidFill>
                  <a:srgbClr val="1A4951"/>
                </a:solidFill>
              </a:rPr>
              <a:t> pedagógiai munkatárs </a:t>
            </a:r>
            <a:r>
              <a:rPr lang="hu-HU" sz="2200" b="1" dirty="0">
                <a:solidFill>
                  <a:srgbClr val="1A4951"/>
                </a:solidFill>
              </a:rPr>
              <a:t>Informatika és távközlés: </a:t>
            </a:r>
            <a:r>
              <a:rPr lang="hu-HU" sz="2200" dirty="0">
                <a:solidFill>
                  <a:srgbClr val="1A4951"/>
                </a:solidFill>
              </a:rPr>
              <a:t>szoftverfejlesztő és –tesztelő </a:t>
            </a:r>
            <a:r>
              <a:rPr lang="hu-HU" sz="2200" b="1" dirty="0">
                <a:solidFill>
                  <a:srgbClr val="FFC000"/>
                </a:solidFill>
              </a:rPr>
              <a:t>Turizmus és vendéglátás: </a:t>
            </a:r>
            <a:r>
              <a:rPr lang="hu-HU" sz="2200" dirty="0">
                <a:solidFill>
                  <a:srgbClr val="FFC000"/>
                </a:solidFill>
              </a:rPr>
              <a:t>cukrász, pincér-vendégtéri szakember, szakács</a:t>
            </a:r>
          </a:p>
          <a:p>
            <a:pPr marL="0" indent="0">
              <a:buNone/>
            </a:pPr>
            <a:endParaRPr lang="hu-HU" sz="2200" b="1" dirty="0" smtClean="0">
              <a:solidFill>
                <a:schemeClr val="tx1"/>
              </a:solidFill>
            </a:endParaRPr>
          </a:p>
          <a:p>
            <a:r>
              <a:rPr lang="hu-HU" sz="2200" b="1" dirty="0" smtClean="0">
                <a:solidFill>
                  <a:schemeClr val="tx1"/>
                </a:solidFill>
              </a:rPr>
              <a:t>KISS FERENC T: </a:t>
            </a:r>
            <a:r>
              <a:rPr lang="hu-HU" sz="2200" b="1" dirty="0" smtClean="0">
                <a:solidFill>
                  <a:srgbClr val="1B4A52"/>
                </a:solidFill>
              </a:rPr>
              <a:t>Mezőgazdaság és erdészet: </a:t>
            </a:r>
            <a:r>
              <a:rPr lang="hu-HU" sz="2200" dirty="0" smtClean="0">
                <a:solidFill>
                  <a:srgbClr val="1B4A52"/>
                </a:solidFill>
              </a:rPr>
              <a:t>erdésztechnikus</a:t>
            </a:r>
            <a:endParaRPr lang="hu-HU" sz="2200" dirty="0">
              <a:solidFill>
                <a:srgbClr val="1B4A52"/>
              </a:solidFill>
            </a:endParaRPr>
          </a:p>
          <a:p>
            <a:pPr marL="0" indent="0">
              <a:buNone/>
            </a:pPr>
            <a:endParaRPr lang="hu-HU" sz="2200" dirty="0" smtClean="0">
              <a:solidFill>
                <a:srgbClr val="1B4A52"/>
              </a:solidFill>
            </a:endParaRPr>
          </a:p>
          <a:p>
            <a:r>
              <a:rPr lang="hu-HU" sz="2200" b="1" dirty="0" smtClean="0">
                <a:solidFill>
                  <a:schemeClr val="tx1"/>
                </a:solidFill>
              </a:rPr>
              <a:t>FODOR T, SZK: </a:t>
            </a:r>
            <a:r>
              <a:rPr lang="hu-HU" sz="2200" b="1" dirty="0" smtClean="0">
                <a:solidFill>
                  <a:srgbClr val="1A4951"/>
                </a:solidFill>
              </a:rPr>
              <a:t>Élelmiszeripar: </a:t>
            </a:r>
            <a:r>
              <a:rPr lang="hu-HU" sz="2200" dirty="0">
                <a:solidFill>
                  <a:srgbClr val="1A4951"/>
                </a:solidFill>
              </a:rPr>
              <a:t>sütő- és cukrászipari </a:t>
            </a:r>
            <a:r>
              <a:rPr lang="hu-HU" sz="2200" dirty="0" smtClean="0">
                <a:solidFill>
                  <a:srgbClr val="1A4951"/>
                </a:solidFill>
              </a:rPr>
              <a:t>technikus, húsipari technikus, </a:t>
            </a:r>
            <a:r>
              <a:rPr lang="hu-HU" sz="2200" dirty="0" smtClean="0">
                <a:solidFill>
                  <a:srgbClr val="FFC000"/>
                </a:solidFill>
              </a:rPr>
              <a:t>pék, pék </a:t>
            </a:r>
            <a:r>
              <a:rPr lang="hu-HU" sz="2200" dirty="0">
                <a:solidFill>
                  <a:srgbClr val="FFC000"/>
                </a:solidFill>
              </a:rPr>
              <a:t>– </a:t>
            </a:r>
            <a:r>
              <a:rPr lang="hu-HU" sz="2200" dirty="0" smtClean="0">
                <a:solidFill>
                  <a:srgbClr val="FFC000"/>
                </a:solidFill>
              </a:rPr>
              <a:t>cukrász, hentes </a:t>
            </a:r>
            <a:r>
              <a:rPr lang="hu-HU" sz="2200" dirty="0">
                <a:solidFill>
                  <a:srgbClr val="FFC000"/>
                </a:solidFill>
              </a:rPr>
              <a:t>és hústermék </a:t>
            </a:r>
            <a:r>
              <a:rPr lang="hu-HU" sz="2200" dirty="0" smtClean="0">
                <a:solidFill>
                  <a:srgbClr val="FFC000"/>
                </a:solidFill>
              </a:rPr>
              <a:t>készítő, tejtermék készítő tartósítóipari termékkészítő</a:t>
            </a:r>
          </a:p>
          <a:p>
            <a:pPr marL="0" indent="0">
              <a:buNone/>
            </a:pPr>
            <a:endParaRPr lang="hu-HU" sz="2200" dirty="0" smtClean="0">
              <a:solidFill>
                <a:srgbClr val="FFC000"/>
              </a:solidFill>
            </a:endParaRPr>
          </a:p>
          <a:p>
            <a:r>
              <a:rPr lang="hu-HU" sz="2200" b="1" dirty="0">
                <a:solidFill>
                  <a:schemeClr val="tx1"/>
                </a:solidFill>
              </a:rPr>
              <a:t>KOSSUTH T: </a:t>
            </a:r>
            <a:r>
              <a:rPr lang="hu-HU" sz="2200" b="1" dirty="0" smtClean="0">
                <a:solidFill>
                  <a:srgbClr val="1B4A52"/>
                </a:solidFill>
              </a:rPr>
              <a:t>Egészségügy:</a:t>
            </a:r>
            <a:r>
              <a:rPr lang="hu-HU" sz="2200" dirty="0" smtClean="0">
                <a:solidFill>
                  <a:srgbClr val="1B4A52"/>
                </a:solidFill>
              </a:rPr>
              <a:t> </a:t>
            </a:r>
            <a:r>
              <a:rPr lang="hu-HU" sz="2200" dirty="0">
                <a:solidFill>
                  <a:srgbClr val="1B4A52"/>
                </a:solidFill>
              </a:rPr>
              <a:t>gyakorló ápoló </a:t>
            </a:r>
            <a:r>
              <a:rPr lang="hu-HU" sz="2200" b="1" dirty="0">
                <a:solidFill>
                  <a:srgbClr val="1B4A52"/>
                </a:solidFill>
              </a:rPr>
              <a:t>Kreatív: </a:t>
            </a:r>
            <a:r>
              <a:rPr lang="hu-HU" sz="2200" dirty="0">
                <a:solidFill>
                  <a:srgbClr val="1B4A52"/>
                </a:solidFill>
              </a:rPr>
              <a:t>grafikus, divat-, jelmez- és díszlettervező</a:t>
            </a:r>
          </a:p>
          <a:p>
            <a:endParaRPr lang="hu-HU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hu-HU" b="1" dirty="0" smtClean="0">
              <a:solidFill>
                <a:srgbClr val="FFC000"/>
              </a:solidFill>
            </a:endParaRPr>
          </a:p>
          <a:p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89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0264" y="973669"/>
            <a:ext cx="11242765" cy="706964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SZEGEDI ALAPÍTVÁNYI KÖZÉPFOKÚ ISKOLÁK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0264" y="2264229"/>
            <a:ext cx="11155679" cy="4493621"/>
          </a:xfrm>
        </p:spPr>
        <p:txBody>
          <a:bodyPr>
            <a:normAutofit lnSpcReduction="10000"/>
          </a:bodyPr>
          <a:lstStyle/>
          <a:p>
            <a:r>
              <a:rPr lang="hu-HU" sz="2000" b="1" dirty="0" smtClean="0">
                <a:solidFill>
                  <a:schemeClr val="tx1"/>
                </a:solidFill>
              </a:rPr>
              <a:t>WALDORF G: </a:t>
            </a:r>
            <a:r>
              <a:rPr lang="hu-HU" sz="2000" b="1" dirty="0">
                <a:solidFill>
                  <a:schemeClr val="tx1"/>
                </a:solidFill>
              </a:rPr>
              <a:t>általános</a:t>
            </a:r>
          </a:p>
          <a:p>
            <a:r>
              <a:rPr lang="hu-HU" sz="2000" b="1" dirty="0" smtClean="0">
                <a:solidFill>
                  <a:schemeClr val="tx1"/>
                </a:solidFill>
              </a:rPr>
              <a:t>BAPTISTA G, T: </a:t>
            </a:r>
            <a:r>
              <a:rPr lang="hu-HU" sz="2000" b="1" dirty="0">
                <a:solidFill>
                  <a:schemeClr val="tx1"/>
                </a:solidFill>
              </a:rPr>
              <a:t>általános, </a:t>
            </a:r>
            <a:r>
              <a:rPr lang="hu-HU" sz="2000" b="1" dirty="0">
                <a:solidFill>
                  <a:srgbClr val="1A4951"/>
                </a:solidFill>
              </a:rPr>
              <a:t>R</a:t>
            </a:r>
            <a:r>
              <a:rPr lang="hu-HU" sz="2000" b="1" dirty="0" smtClean="0">
                <a:solidFill>
                  <a:srgbClr val="1A4951"/>
                </a:solidFill>
              </a:rPr>
              <a:t>endészet és közszolgálat:</a:t>
            </a:r>
            <a:r>
              <a:rPr lang="hu-HU" sz="2000" b="1" dirty="0" smtClean="0">
                <a:solidFill>
                  <a:schemeClr val="tx1"/>
                </a:solidFill>
              </a:rPr>
              <a:t> </a:t>
            </a:r>
            <a:r>
              <a:rPr lang="hu-HU" sz="2000" dirty="0" smtClean="0">
                <a:solidFill>
                  <a:srgbClr val="1A4951"/>
                </a:solidFill>
              </a:rPr>
              <a:t>közszolgálati </a:t>
            </a:r>
            <a:r>
              <a:rPr lang="hu-HU" sz="2000" dirty="0" smtClean="0">
                <a:solidFill>
                  <a:srgbClr val="1A4751"/>
                </a:solidFill>
              </a:rPr>
              <a:t>technikus</a:t>
            </a:r>
            <a:endParaRPr lang="hu-HU" sz="2000" u="sng" dirty="0">
              <a:solidFill>
                <a:srgbClr val="1A4751"/>
              </a:solidFill>
            </a:endParaRPr>
          </a:p>
          <a:p>
            <a:r>
              <a:rPr lang="hu-HU" sz="2000" b="1" dirty="0" smtClean="0">
                <a:solidFill>
                  <a:schemeClr val="tx1"/>
                </a:solidFill>
              </a:rPr>
              <a:t>SZENT BENEDEK G, T: általános, </a:t>
            </a:r>
            <a:r>
              <a:rPr lang="hu-HU" sz="2000" b="1" dirty="0">
                <a:solidFill>
                  <a:srgbClr val="1A4951"/>
                </a:solidFill>
              </a:rPr>
              <a:t>I</a:t>
            </a:r>
            <a:r>
              <a:rPr lang="hu-HU" sz="2000" b="1" dirty="0" smtClean="0">
                <a:solidFill>
                  <a:srgbClr val="1A4951"/>
                </a:solidFill>
              </a:rPr>
              <a:t>nformatika és távközlés:</a:t>
            </a:r>
            <a:r>
              <a:rPr lang="hu-HU" sz="2000" b="1" dirty="0" smtClean="0">
                <a:solidFill>
                  <a:schemeClr val="tx1"/>
                </a:solidFill>
              </a:rPr>
              <a:t> </a:t>
            </a:r>
            <a:r>
              <a:rPr lang="hu-HU" sz="2000" dirty="0" smtClean="0">
                <a:solidFill>
                  <a:srgbClr val="235458"/>
                </a:solidFill>
              </a:rPr>
              <a:t>informatikai rendszer- és alkalmazás üzemeltető technikus</a:t>
            </a:r>
            <a:r>
              <a:rPr lang="hu-HU" sz="2000" dirty="0" smtClean="0">
                <a:solidFill>
                  <a:schemeClr val="tx1"/>
                </a:solidFill>
              </a:rPr>
              <a:t>,</a:t>
            </a:r>
            <a:r>
              <a:rPr lang="hu-HU" sz="2000" b="1" dirty="0" smtClean="0">
                <a:solidFill>
                  <a:schemeClr val="tx1"/>
                </a:solidFill>
              </a:rPr>
              <a:t> </a:t>
            </a:r>
            <a:r>
              <a:rPr lang="hu-HU" sz="2000" b="1" dirty="0">
                <a:solidFill>
                  <a:srgbClr val="1A4951"/>
                </a:solidFill>
              </a:rPr>
              <a:t>T</a:t>
            </a:r>
            <a:r>
              <a:rPr lang="hu-HU" sz="2000" b="1" dirty="0" smtClean="0">
                <a:solidFill>
                  <a:srgbClr val="1A4951"/>
                </a:solidFill>
              </a:rPr>
              <a:t>urisztika-vendéglátás:</a:t>
            </a:r>
            <a:r>
              <a:rPr lang="hu-HU" sz="2000" b="1" dirty="0" smtClean="0">
                <a:solidFill>
                  <a:schemeClr val="tx1"/>
                </a:solidFill>
              </a:rPr>
              <a:t> </a:t>
            </a:r>
            <a:r>
              <a:rPr lang="hu-HU" sz="2000" dirty="0" smtClean="0">
                <a:solidFill>
                  <a:srgbClr val="1A4850"/>
                </a:solidFill>
              </a:rPr>
              <a:t>turisztikai technikus</a:t>
            </a:r>
            <a:endParaRPr lang="hu-HU" sz="2000" dirty="0">
              <a:solidFill>
                <a:srgbClr val="1A4850"/>
              </a:solidFill>
            </a:endParaRPr>
          </a:p>
          <a:p>
            <a:r>
              <a:rPr lang="hu-HU" sz="2000" b="1" dirty="0" smtClean="0">
                <a:solidFill>
                  <a:schemeClr val="tx1"/>
                </a:solidFill>
              </a:rPr>
              <a:t>VÁNTUS ISTVÁN SZG: </a:t>
            </a:r>
            <a:r>
              <a:rPr lang="hu-HU" sz="2000" b="1" dirty="0">
                <a:solidFill>
                  <a:srgbClr val="1A4951"/>
                </a:solidFill>
              </a:rPr>
              <a:t>E</a:t>
            </a:r>
            <a:r>
              <a:rPr lang="hu-HU" sz="2000" b="1" dirty="0" smtClean="0">
                <a:solidFill>
                  <a:srgbClr val="1A4951"/>
                </a:solidFill>
              </a:rPr>
              <a:t>lőadóművészet:</a:t>
            </a:r>
            <a:r>
              <a:rPr lang="hu-HU" sz="2000" b="1" dirty="0" smtClean="0">
                <a:solidFill>
                  <a:schemeClr val="tx1"/>
                </a:solidFill>
              </a:rPr>
              <a:t> </a:t>
            </a:r>
            <a:r>
              <a:rPr lang="hu-HU" sz="2000" dirty="0" smtClean="0">
                <a:solidFill>
                  <a:srgbClr val="1D4C53"/>
                </a:solidFill>
              </a:rPr>
              <a:t>fafúvós, rézfúvós, húros/vonós, billentyűs/ütős, magánénekes szakmairány</a:t>
            </a:r>
            <a:endParaRPr lang="hu-HU" sz="2000" dirty="0">
              <a:solidFill>
                <a:srgbClr val="1D4C53"/>
              </a:solidFill>
            </a:endParaRPr>
          </a:p>
          <a:p>
            <a:r>
              <a:rPr lang="hu-HU" sz="2000" b="1" dirty="0" smtClean="0">
                <a:solidFill>
                  <a:schemeClr val="tx1"/>
                </a:solidFill>
              </a:rPr>
              <a:t>PREMIER SZG: </a:t>
            </a:r>
            <a:r>
              <a:rPr lang="hu-HU" sz="2000" b="1" dirty="0">
                <a:solidFill>
                  <a:srgbClr val="1A4951"/>
                </a:solidFill>
              </a:rPr>
              <a:t>E</a:t>
            </a:r>
            <a:r>
              <a:rPr lang="hu-HU" sz="2000" b="1" dirty="0" smtClean="0">
                <a:solidFill>
                  <a:srgbClr val="1A4951"/>
                </a:solidFill>
              </a:rPr>
              <a:t>lőadóművészet: </a:t>
            </a:r>
            <a:r>
              <a:rPr lang="hu-HU" sz="2000" dirty="0" smtClean="0">
                <a:solidFill>
                  <a:srgbClr val="1A4951"/>
                </a:solidFill>
              </a:rPr>
              <a:t>énekes szólista, fafúvós, rézfúvós, húros/vonós, billentyűs, ütős, kortárs - modern táncos szakmairány</a:t>
            </a:r>
          </a:p>
          <a:p>
            <a:r>
              <a:rPr lang="hu-HU" sz="2000" b="1" dirty="0" smtClean="0">
                <a:solidFill>
                  <a:schemeClr val="tx1"/>
                </a:solidFill>
              </a:rPr>
              <a:t>GÁL FERENC SZK: </a:t>
            </a:r>
            <a:r>
              <a:rPr lang="hu-HU" sz="2000" b="1" dirty="0" smtClean="0">
                <a:solidFill>
                  <a:srgbClr val="FFC000"/>
                </a:solidFill>
              </a:rPr>
              <a:t>Építőipar</a:t>
            </a:r>
            <a:r>
              <a:rPr lang="hu-HU" sz="2000" b="1" dirty="0">
                <a:solidFill>
                  <a:srgbClr val="FFC000"/>
                </a:solidFill>
              </a:rPr>
              <a:t>: </a:t>
            </a:r>
            <a:r>
              <a:rPr lang="hu-HU" sz="2000" dirty="0">
                <a:solidFill>
                  <a:srgbClr val="FFC000"/>
                </a:solidFill>
              </a:rPr>
              <a:t>szerkezetépítő és szerelő, </a:t>
            </a:r>
            <a:r>
              <a:rPr lang="hu-HU" sz="2000" b="1" dirty="0" smtClean="0">
                <a:solidFill>
                  <a:srgbClr val="FFC000"/>
                </a:solidFill>
              </a:rPr>
              <a:t>Elektronika </a:t>
            </a:r>
            <a:r>
              <a:rPr lang="hu-HU" sz="2000" b="1" dirty="0">
                <a:solidFill>
                  <a:srgbClr val="FFC000"/>
                </a:solidFill>
              </a:rPr>
              <a:t>–és elektrotechnika:</a:t>
            </a:r>
            <a:r>
              <a:rPr lang="hu-HU" sz="2000" dirty="0">
                <a:solidFill>
                  <a:srgbClr val="FFC000"/>
                </a:solidFill>
              </a:rPr>
              <a:t> villanyszerelő, </a:t>
            </a:r>
            <a:r>
              <a:rPr lang="hu-HU" sz="2000" b="1" dirty="0" smtClean="0">
                <a:solidFill>
                  <a:srgbClr val="FFC000"/>
                </a:solidFill>
              </a:rPr>
              <a:t>Gépészet</a:t>
            </a:r>
            <a:r>
              <a:rPr lang="hu-HU" sz="2000" b="1" dirty="0">
                <a:solidFill>
                  <a:srgbClr val="FFC000"/>
                </a:solidFill>
              </a:rPr>
              <a:t>:</a:t>
            </a:r>
            <a:r>
              <a:rPr lang="hu-HU" sz="2000" dirty="0">
                <a:solidFill>
                  <a:srgbClr val="FFC000"/>
                </a:solidFill>
              </a:rPr>
              <a:t>  épület- és szerkezetlakatos, hegesztő, </a:t>
            </a:r>
            <a:r>
              <a:rPr lang="hu-HU" sz="2000" b="1" dirty="0" smtClean="0">
                <a:solidFill>
                  <a:srgbClr val="FFC000"/>
                </a:solidFill>
              </a:rPr>
              <a:t>Épületgépészet</a:t>
            </a:r>
            <a:r>
              <a:rPr lang="hu-HU" sz="2000" dirty="0">
                <a:solidFill>
                  <a:srgbClr val="FFC000"/>
                </a:solidFill>
              </a:rPr>
              <a:t>: hűtő- és szellőzés rendszerszerelő, víz- és csatorna rendszerszerelő </a:t>
            </a:r>
            <a:endParaRPr lang="hu-HU" sz="2000" b="1" dirty="0" smtClean="0">
              <a:solidFill>
                <a:schemeClr val="tx1"/>
              </a:solidFill>
            </a:endParaRPr>
          </a:p>
          <a:p>
            <a:r>
              <a:rPr lang="hu-HU" sz="2000" b="1" dirty="0" smtClean="0">
                <a:solidFill>
                  <a:schemeClr val="tx1"/>
                </a:solidFill>
              </a:rPr>
              <a:t>WESLEY G: általános</a:t>
            </a:r>
            <a:endParaRPr lang="hu-HU" sz="2000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86249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8971" y="969264"/>
            <a:ext cx="11173098" cy="704088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VIDÉKI GIMNÁZIUMOK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78971" y="2603500"/>
            <a:ext cx="5504016" cy="3666669"/>
          </a:xfrm>
        </p:spPr>
        <p:txBody>
          <a:bodyPr>
            <a:noAutofit/>
          </a:bodyPr>
          <a:lstStyle/>
          <a:p>
            <a:r>
              <a:rPr lang="hu-HU" sz="2000" b="1" dirty="0" smtClean="0">
                <a:solidFill>
                  <a:schemeClr val="tx1"/>
                </a:solidFill>
              </a:rPr>
              <a:t>NÉMETH LÁSZLÓ G (HMVH): természettudományos</a:t>
            </a:r>
          </a:p>
          <a:p>
            <a:r>
              <a:rPr lang="hu-HU" sz="2000" b="1" dirty="0" smtClean="0">
                <a:solidFill>
                  <a:schemeClr val="tx1"/>
                </a:solidFill>
              </a:rPr>
              <a:t>BETHLEN GÁBOR REFORMÁTUS G (HMVH): angol, humán, matematika-fizika-informatika, biológia-kémia</a:t>
            </a:r>
          </a:p>
          <a:p>
            <a:r>
              <a:rPr lang="hu-HU" sz="2000" b="1" dirty="0" smtClean="0">
                <a:solidFill>
                  <a:schemeClr val="tx1"/>
                </a:solidFill>
              </a:rPr>
              <a:t>HORVÁTH MIHÁLY G (SZENTES): francia, angol, német, matematika-fizika, biológia-kémia, ált.,</a:t>
            </a:r>
            <a:r>
              <a:rPr lang="hu-HU" sz="2000" b="1" dirty="0">
                <a:solidFill>
                  <a:schemeClr val="tx1"/>
                </a:solidFill>
              </a:rPr>
              <a:t> </a:t>
            </a:r>
            <a:r>
              <a:rPr lang="hu-HU" sz="2000" b="1" dirty="0" smtClean="0">
                <a:solidFill>
                  <a:schemeClr val="tx1"/>
                </a:solidFill>
              </a:rPr>
              <a:t>irodalom-dráma-média, sport-vízilabda, sport-társastánc, földrajz, humán, általános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08775" y="2603499"/>
            <a:ext cx="5443294" cy="3666671"/>
          </a:xfrm>
        </p:spPr>
        <p:txBody>
          <a:bodyPr>
            <a:normAutofit lnSpcReduction="10000"/>
          </a:bodyPr>
          <a:lstStyle/>
          <a:p>
            <a:r>
              <a:rPr lang="hu-HU" sz="2000" b="1" dirty="0" smtClean="0">
                <a:solidFill>
                  <a:schemeClr val="tx1"/>
                </a:solidFill>
              </a:rPr>
              <a:t>BATSÁNYI G (CSONGRÁD): matematika-fizika, biológia-kémia, földrajz-informatika, humán</a:t>
            </a:r>
          </a:p>
          <a:p>
            <a:r>
              <a:rPr lang="hu-HU" sz="2000" b="1" dirty="0" smtClean="0">
                <a:solidFill>
                  <a:schemeClr val="tx1"/>
                </a:solidFill>
              </a:rPr>
              <a:t>ÁRPÁD FEJEDELEM KATOLIKUS G (KISTELEK): angol-informatika, angol-média</a:t>
            </a:r>
          </a:p>
          <a:p>
            <a:r>
              <a:rPr lang="hu-HU" sz="2000" b="1" dirty="0">
                <a:solidFill>
                  <a:schemeClr val="tx1"/>
                </a:solidFill>
              </a:rPr>
              <a:t>MAKÓI JÓZSEF ATTILA G: angol, biológia, humán, matematika-informatika, </a:t>
            </a:r>
            <a:r>
              <a:rPr lang="hu-HU" sz="2000" b="1" dirty="0" smtClean="0">
                <a:solidFill>
                  <a:schemeClr val="tx1"/>
                </a:solidFill>
              </a:rPr>
              <a:t>média, általános</a:t>
            </a:r>
            <a:endParaRPr lang="hu-HU" sz="2000" b="1" dirty="0">
              <a:solidFill>
                <a:schemeClr val="tx1"/>
              </a:solidFill>
            </a:endParaRPr>
          </a:p>
          <a:p>
            <a:r>
              <a:rPr lang="hu-HU" sz="2000" b="1" dirty="0">
                <a:solidFill>
                  <a:schemeClr val="tx1"/>
                </a:solidFill>
              </a:rPr>
              <a:t>JUHÁSZ GYULA REFORMÁTUS G (MAKÓ): általános, rendvédelmi orientáció </a:t>
            </a:r>
          </a:p>
          <a:p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02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8971" y="973669"/>
            <a:ext cx="11207931" cy="706964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VIDÉKI TECHNIKUMOK ÉS SZAKKÉPZŐ ISKOLÁK 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972" y="2325189"/>
            <a:ext cx="11207930" cy="4450079"/>
          </a:xfrm>
        </p:spPr>
        <p:txBody>
          <a:bodyPr>
            <a:noAutofit/>
          </a:bodyPr>
          <a:lstStyle/>
          <a:p>
            <a:r>
              <a:rPr lang="hu-HU" sz="1900" b="1" dirty="0">
                <a:solidFill>
                  <a:schemeClr val="tx1"/>
                </a:solidFill>
              </a:rPr>
              <a:t>GREGUS T, SZK (HMVH):</a:t>
            </a:r>
            <a:r>
              <a:rPr lang="hu-HU" sz="1900" b="1" dirty="0">
                <a:solidFill>
                  <a:srgbClr val="1A4951"/>
                </a:solidFill>
              </a:rPr>
              <a:t> </a:t>
            </a:r>
            <a:r>
              <a:rPr lang="hu-HU" sz="1900" b="1" dirty="0" smtClean="0">
                <a:solidFill>
                  <a:srgbClr val="1A4951"/>
                </a:solidFill>
              </a:rPr>
              <a:t>Mezőgazdaság </a:t>
            </a:r>
            <a:r>
              <a:rPr lang="hu-HU" sz="1900" b="1" dirty="0">
                <a:solidFill>
                  <a:srgbClr val="1A4951"/>
                </a:solidFill>
              </a:rPr>
              <a:t>és erdészet: </a:t>
            </a:r>
            <a:r>
              <a:rPr lang="hu-HU" sz="1900" dirty="0">
                <a:solidFill>
                  <a:srgbClr val="1A4951"/>
                </a:solidFill>
              </a:rPr>
              <a:t>mezőgazdasági technikus, kertész technikus, </a:t>
            </a:r>
            <a:r>
              <a:rPr lang="hu-HU" sz="1900" dirty="0">
                <a:solidFill>
                  <a:srgbClr val="FFC000"/>
                </a:solidFill>
              </a:rPr>
              <a:t>gazda, mezőgazdasági gépész</a:t>
            </a:r>
            <a:endParaRPr lang="hu-HU" sz="1900" b="1" dirty="0">
              <a:solidFill>
                <a:srgbClr val="FFC000"/>
              </a:solidFill>
            </a:endParaRPr>
          </a:p>
          <a:p>
            <a:r>
              <a:rPr lang="hu-HU" sz="1900" b="1" dirty="0">
                <a:solidFill>
                  <a:schemeClr val="tx1"/>
                </a:solidFill>
              </a:rPr>
              <a:t>EÖTVÖS T, SZK (HMVH): </a:t>
            </a:r>
            <a:r>
              <a:rPr lang="hu-HU" sz="1900" b="1" dirty="0">
                <a:solidFill>
                  <a:srgbClr val="1A4951"/>
                </a:solidFill>
              </a:rPr>
              <a:t>E</a:t>
            </a:r>
            <a:r>
              <a:rPr lang="hu-HU" sz="1900" b="1" dirty="0" smtClean="0">
                <a:solidFill>
                  <a:srgbClr val="1A4951"/>
                </a:solidFill>
              </a:rPr>
              <a:t>gészségügy</a:t>
            </a:r>
            <a:r>
              <a:rPr lang="hu-HU" sz="1900" b="1" dirty="0">
                <a:solidFill>
                  <a:srgbClr val="1A4951"/>
                </a:solidFill>
              </a:rPr>
              <a:t>: </a:t>
            </a:r>
            <a:r>
              <a:rPr lang="hu-HU" sz="1900" dirty="0">
                <a:solidFill>
                  <a:srgbClr val="1A4951"/>
                </a:solidFill>
              </a:rPr>
              <a:t>gyakorló ápoló</a:t>
            </a:r>
            <a:r>
              <a:rPr lang="hu-HU" sz="1900" b="1" dirty="0">
                <a:solidFill>
                  <a:srgbClr val="1A4951"/>
                </a:solidFill>
              </a:rPr>
              <a:t>, </a:t>
            </a:r>
            <a:r>
              <a:rPr lang="hu-HU" sz="1900" b="1" dirty="0" smtClean="0">
                <a:solidFill>
                  <a:srgbClr val="1A4951"/>
                </a:solidFill>
              </a:rPr>
              <a:t>Szépészet</a:t>
            </a:r>
            <a:r>
              <a:rPr lang="hu-HU" sz="1900" b="1" dirty="0">
                <a:solidFill>
                  <a:srgbClr val="1A4951"/>
                </a:solidFill>
              </a:rPr>
              <a:t>: </a:t>
            </a:r>
            <a:r>
              <a:rPr lang="hu-HU" sz="1900" dirty="0">
                <a:solidFill>
                  <a:srgbClr val="1A4951"/>
                </a:solidFill>
              </a:rPr>
              <a:t>fodrász, kozmetikus technikus</a:t>
            </a:r>
            <a:r>
              <a:rPr lang="hu-HU" sz="1900" b="1" dirty="0">
                <a:solidFill>
                  <a:srgbClr val="1A4951"/>
                </a:solidFill>
              </a:rPr>
              <a:t>, sport: </a:t>
            </a:r>
            <a:r>
              <a:rPr lang="hu-HU" sz="1900" dirty="0">
                <a:solidFill>
                  <a:srgbClr val="1A4951"/>
                </a:solidFill>
              </a:rPr>
              <a:t>sportedző, sportszervező</a:t>
            </a:r>
            <a:r>
              <a:rPr lang="hu-HU" sz="1900" b="1" dirty="0">
                <a:solidFill>
                  <a:srgbClr val="1A4951"/>
                </a:solidFill>
              </a:rPr>
              <a:t>, </a:t>
            </a:r>
            <a:r>
              <a:rPr lang="hu-HU" sz="1900" b="1" dirty="0" smtClean="0">
                <a:solidFill>
                  <a:srgbClr val="1A4951"/>
                </a:solidFill>
              </a:rPr>
              <a:t>Informatika </a:t>
            </a:r>
            <a:r>
              <a:rPr lang="hu-HU" sz="1900" b="1" dirty="0">
                <a:solidFill>
                  <a:srgbClr val="1A4951"/>
                </a:solidFill>
              </a:rPr>
              <a:t>és </a:t>
            </a:r>
            <a:r>
              <a:rPr lang="hu-HU" sz="1900" b="1" dirty="0" smtClean="0">
                <a:solidFill>
                  <a:srgbClr val="1A4951"/>
                </a:solidFill>
              </a:rPr>
              <a:t>távközlés: </a:t>
            </a:r>
            <a:r>
              <a:rPr lang="hu-HU" sz="1900" dirty="0" smtClean="0">
                <a:solidFill>
                  <a:srgbClr val="1B4A52"/>
                </a:solidFill>
              </a:rPr>
              <a:t>informatikai </a:t>
            </a:r>
            <a:r>
              <a:rPr lang="hu-HU" sz="1900" dirty="0">
                <a:solidFill>
                  <a:srgbClr val="1B4A52"/>
                </a:solidFill>
              </a:rPr>
              <a:t>rendszer- és alkalmazás-üzemeltető technikus, informatikai rendszer- és alkalmazás-üzemeltető technikus + </a:t>
            </a:r>
            <a:r>
              <a:rPr lang="hu-HU" sz="1900" dirty="0" smtClean="0">
                <a:solidFill>
                  <a:srgbClr val="1B4A52"/>
                </a:solidFill>
              </a:rPr>
              <a:t>NYEK, </a:t>
            </a:r>
            <a:r>
              <a:rPr lang="hu-HU" sz="1900" b="1" dirty="0">
                <a:solidFill>
                  <a:srgbClr val="1B4A52"/>
                </a:solidFill>
              </a:rPr>
              <a:t>S</a:t>
            </a:r>
            <a:r>
              <a:rPr lang="hu-HU" sz="1900" b="1" dirty="0" smtClean="0">
                <a:solidFill>
                  <a:srgbClr val="1B4A52"/>
                </a:solidFill>
              </a:rPr>
              <a:t>pecializált </a:t>
            </a:r>
            <a:r>
              <a:rPr lang="hu-HU" sz="1900" b="1" dirty="0">
                <a:solidFill>
                  <a:srgbClr val="1B4A52"/>
                </a:solidFill>
              </a:rPr>
              <a:t>gép- és </a:t>
            </a:r>
            <a:r>
              <a:rPr lang="hu-HU" sz="1900" b="1" dirty="0" smtClean="0">
                <a:solidFill>
                  <a:srgbClr val="1B4A52"/>
                </a:solidFill>
              </a:rPr>
              <a:t>járműgyártás</a:t>
            </a:r>
            <a:r>
              <a:rPr lang="hu-HU" sz="1900" dirty="0" smtClean="0">
                <a:solidFill>
                  <a:srgbClr val="1B4A52"/>
                </a:solidFill>
              </a:rPr>
              <a:t>: mechatronikai technikus, </a:t>
            </a:r>
            <a:r>
              <a:rPr lang="hu-HU" sz="1900" b="1" dirty="0">
                <a:solidFill>
                  <a:srgbClr val="1A4951"/>
                </a:solidFill>
              </a:rPr>
              <a:t>G</a:t>
            </a:r>
            <a:r>
              <a:rPr lang="hu-HU" sz="1900" b="1" dirty="0" smtClean="0">
                <a:solidFill>
                  <a:srgbClr val="1A4951"/>
                </a:solidFill>
              </a:rPr>
              <a:t>azdálkodás </a:t>
            </a:r>
            <a:r>
              <a:rPr lang="hu-HU" sz="1900" b="1" dirty="0">
                <a:solidFill>
                  <a:srgbClr val="1A4951"/>
                </a:solidFill>
              </a:rPr>
              <a:t>és </a:t>
            </a:r>
            <a:r>
              <a:rPr lang="hu-HU" sz="1900" b="1" dirty="0" smtClean="0">
                <a:solidFill>
                  <a:srgbClr val="1A4951"/>
                </a:solidFill>
              </a:rPr>
              <a:t>menedzsment: </a:t>
            </a:r>
            <a:r>
              <a:rPr lang="hu-HU" sz="1900" dirty="0">
                <a:solidFill>
                  <a:srgbClr val="1B4A52"/>
                </a:solidFill>
              </a:rPr>
              <a:t>pénzügyi-számviteli </a:t>
            </a:r>
            <a:r>
              <a:rPr lang="hu-HU" sz="1900" dirty="0" smtClean="0">
                <a:solidFill>
                  <a:srgbClr val="1B4A52"/>
                </a:solidFill>
              </a:rPr>
              <a:t>ügyintéző</a:t>
            </a:r>
          </a:p>
          <a:p>
            <a:r>
              <a:rPr lang="hu-HU" sz="1900" b="1" dirty="0">
                <a:solidFill>
                  <a:schemeClr val="tx1"/>
                </a:solidFill>
              </a:rPr>
              <a:t>CORVIN </a:t>
            </a:r>
            <a:r>
              <a:rPr lang="hu-HU" sz="1900" b="1" dirty="0" smtClean="0">
                <a:solidFill>
                  <a:schemeClr val="tx1"/>
                </a:solidFill>
              </a:rPr>
              <a:t>T,SZK (HMVH</a:t>
            </a:r>
            <a:r>
              <a:rPr lang="hu-HU" sz="1900" b="1" dirty="0">
                <a:solidFill>
                  <a:schemeClr val="tx1"/>
                </a:solidFill>
              </a:rPr>
              <a:t>): </a:t>
            </a:r>
            <a:r>
              <a:rPr lang="hu-HU" sz="1900" b="1" dirty="0">
                <a:solidFill>
                  <a:srgbClr val="1B4A52"/>
                </a:solidFill>
              </a:rPr>
              <a:t>T</a:t>
            </a:r>
            <a:r>
              <a:rPr lang="hu-HU" sz="1900" b="1" dirty="0" smtClean="0">
                <a:solidFill>
                  <a:srgbClr val="1B4A52"/>
                </a:solidFill>
              </a:rPr>
              <a:t>urizmus-vendéglátás: </a:t>
            </a:r>
            <a:r>
              <a:rPr lang="hu-HU" sz="1900" dirty="0">
                <a:solidFill>
                  <a:srgbClr val="1B4A52"/>
                </a:solidFill>
              </a:rPr>
              <a:t>vendégtéri </a:t>
            </a:r>
            <a:r>
              <a:rPr lang="hu-HU" sz="1900" dirty="0" smtClean="0">
                <a:solidFill>
                  <a:srgbClr val="1B4A52"/>
                </a:solidFill>
              </a:rPr>
              <a:t>szaktechnikus, turisztikai technikus </a:t>
            </a:r>
            <a:r>
              <a:rPr lang="hu-HU" sz="1900" dirty="0" smtClean="0">
                <a:solidFill>
                  <a:srgbClr val="FFC000"/>
                </a:solidFill>
              </a:rPr>
              <a:t>szakács</a:t>
            </a:r>
            <a:r>
              <a:rPr lang="hu-HU" sz="1900" dirty="0">
                <a:solidFill>
                  <a:srgbClr val="FFC000"/>
                </a:solidFill>
              </a:rPr>
              <a:t>, cukrász, pincér-vendégtéri szakember, </a:t>
            </a:r>
            <a:r>
              <a:rPr lang="hu-HU" sz="1900" b="1" dirty="0" smtClean="0">
                <a:solidFill>
                  <a:srgbClr val="1B4A52"/>
                </a:solidFill>
              </a:rPr>
              <a:t>Kereskedelem: </a:t>
            </a:r>
            <a:r>
              <a:rPr lang="hu-HU" sz="1900" dirty="0" smtClean="0">
                <a:solidFill>
                  <a:srgbClr val="194650"/>
                </a:solidFill>
              </a:rPr>
              <a:t>kereskedő </a:t>
            </a:r>
            <a:r>
              <a:rPr lang="hu-HU" sz="1900" dirty="0">
                <a:solidFill>
                  <a:srgbClr val="194650"/>
                </a:solidFill>
              </a:rPr>
              <a:t>és webáruházi eladó </a:t>
            </a:r>
            <a:r>
              <a:rPr lang="hu-HU" sz="1900" dirty="0" smtClean="0">
                <a:solidFill>
                  <a:srgbClr val="194650"/>
                </a:solidFill>
              </a:rPr>
              <a:t>technikus, </a:t>
            </a:r>
            <a:r>
              <a:rPr lang="hu-HU" sz="1900" dirty="0">
                <a:solidFill>
                  <a:srgbClr val="FFC000"/>
                </a:solidFill>
              </a:rPr>
              <a:t>kereskedelmi </a:t>
            </a:r>
            <a:r>
              <a:rPr lang="hu-HU" sz="1900" dirty="0" smtClean="0">
                <a:solidFill>
                  <a:srgbClr val="FFC000"/>
                </a:solidFill>
              </a:rPr>
              <a:t>értékesítő</a:t>
            </a:r>
            <a:endParaRPr lang="hu-HU" sz="1900" dirty="0" smtClean="0">
              <a:solidFill>
                <a:srgbClr val="194650"/>
              </a:solidFill>
            </a:endParaRPr>
          </a:p>
          <a:p>
            <a:pPr lvl="0"/>
            <a:r>
              <a:rPr lang="hu-HU" sz="1900" b="1" dirty="0">
                <a:solidFill>
                  <a:schemeClr val="tx1"/>
                </a:solidFill>
              </a:rPr>
              <a:t>KALMÁR </a:t>
            </a:r>
            <a:r>
              <a:rPr lang="hu-HU" sz="1900" b="1" dirty="0" smtClean="0">
                <a:solidFill>
                  <a:schemeClr val="tx1"/>
                </a:solidFill>
              </a:rPr>
              <a:t>SZK (HMVH): </a:t>
            </a:r>
            <a:r>
              <a:rPr lang="hu-HU" sz="1900" b="1" dirty="0" smtClean="0">
                <a:solidFill>
                  <a:srgbClr val="FFC000"/>
                </a:solidFill>
              </a:rPr>
              <a:t>Építészet</a:t>
            </a:r>
            <a:r>
              <a:rPr lang="hu-HU" sz="1900" b="1" dirty="0">
                <a:solidFill>
                  <a:srgbClr val="FFC000"/>
                </a:solidFill>
              </a:rPr>
              <a:t>:</a:t>
            </a:r>
            <a:r>
              <a:rPr lang="hu-HU" sz="1900" b="1" dirty="0">
                <a:solidFill>
                  <a:schemeClr val="tx1"/>
                </a:solidFill>
              </a:rPr>
              <a:t> </a:t>
            </a:r>
            <a:r>
              <a:rPr lang="hu-HU" sz="1900" dirty="0">
                <a:solidFill>
                  <a:srgbClr val="FFC000"/>
                </a:solidFill>
              </a:rPr>
              <a:t>kőműves, szigetelő, festő, mázoló, tapétázó, ács, </a:t>
            </a:r>
            <a:r>
              <a:rPr lang="hu-HU" sz="1900" b="1" dirty="0" smtClean="0">
                <a:solidFill>
                  <a:srgbClr val="FFC000"/>
                </a:solidFill>
              </a:rPr>
              <a:t>Gépészet</a:t>
            </a:r>
            <a:r>
              <a:rPr lang="hu-HU" sz="1900" b="1" dirty="0">
                <a:solidFill>
                  <a:srgbClr val="FFC000"/>
                </a:solidFill>
              </a:rPr>
              <a:t>: </a:t>
            </a:r>
            <a:r>
              <a:rPr lang="hu-HU" sz="1900" dirty="0">
                <a:solidFill>
                  <a:srgbClr val="FFC000"/>
                </a:solidFill>
              </a:rPr>
              <a:t>hegesztő, gépi és CNC forgácsoló, </a:t>
            </a:r>
            <a:r>
              <a:rPr lang="hu-HU" sz="1900" b="1" dirty="0" smtClean="0">
                <a:solidFill>
                  <a:srgbClr val="FFC000"/>
                </a:solidFill>
              </a:rPr>
              <a:t>Specializált </a:t>
            </a:r>
            <a:r>
              <a:rPr lang="hu-HU" sz="1900" b="1" dirty="0">
                <a:solidFill>
                  <a:srgbClr val="FFC000"/>
                </a:solidFill>
              </a:rPr>
              <a:t>gép-és járműgyártás: </a:t>
            </a:r>
            <a:r>
              <a:rPr lang="hu-HU" sz="1900" dirty="0">
                <a:solidFill>
                  <a:srgbClr val="FFC000"/>
                </a:solidFill>
              </a:rPr>
              <a:t>karosszérialakatos, </a:t>
            </a:r>
            <a:r>
              <a:rPr lang="hu-HU" sz="1900" b="1" dirty="0" smtClean="0">
                <a:solidFill>
                  <a:srgbClr val="FFC000"/>
                </a:solidFill>
              </a:rPr>
              <a:t>Kreatív-I</a:t>
            </a:r>
            <a:r>
              <a:rPr lang="hu-HU" sz="1900" b="1" dirty="0">
                <a:solidFill>
                  <a:srgbClr val="FFC000"/>
                </a:solidFill>
              </a:rPr>
              <a:t>.:</a:t>
            </a:r>
            <a:r>
              <a:rPr lang="hu-HU" sz="1900" dirty="0">
                <a:solidFill>
                  <a:srgbClr val="FFC000"/>
                </a:solidFill>
              </a:rPr>
              <a:t> divatszabó, kerámia és porcelántárgy-készítő, </a:t>
            </a:r>
            <a:r>
              <a:rPr lang="hu-HU" sz="1900" b="1" dirty="0" smtClean="0">
                <a:solidFill>
                  <a:srgbClr val="FFC000"/>
                </a:solidFill>
              </a:rPr>
              <a:t>Elektronika </a:t>
            </a:r>
            <a:r>
              <a:rPr lang="hu-HU" sz="1900" b="1" dirty="0">
                <a:solidFill>
                  <a:srgbClr val="FFC000"/>
                </a:solidFill>
              </a:rPr>
              <a:t>és elektrotechnika:</a:t>
            </a:r>
            <a:r>
              <a:rPr lang="hu-HU" sz="1900" dirty="0">
                <a:solidFill>
                  <a:srgbClr val="FFC000"/>
                </a:solidFill>
              </a:rPr>
              <a:t> </a:t>
            </a:r>
            <a:r>
              <a:rPr lang="hu-HU" sz="1900" dirty="0" smtClean="0">
                <a:solidFill>
                  <a:srgbClr val="FFC000"/>
                </a:solidFill>
              </a:rPr>
              <a:t>villanyszerelő</a:t>
            </a:r>
            <a:endParaRPr lang="hu-HU" sz="1900" dirty="0">
              <a:solidFill>
                <a:srgbClr val="1B4A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41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8970" y="973669"/>
            <a:ext cx="11190516" cy="706964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VIDÉKI TECHNIKUMOK ÉS SZAKKÉPZŐ ISKOLÁK 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970" y="2377076"/>
            <a:ext cx="11190516" cy="4311107"/>
          </a:xfrm>
        </p:spPr>
        <p:txBody>
          <a:bodyPr>
            <a:noAutofit/>
          </a:bodyPr>
          <a:lstStyle/>
          <a:p>
            <a:r>
              <a:rPr lang="hu-HU" sz="1900" b="1" dirty="0">
                <a:solidFill>
                  <a:schemeClr val="tx1"/>
                </a:solidFill>
              </a:rPr>
              <a:t>BOROS </a:t>
            </a:r>
            <a:r>
              <a:rPr lang="hu-HU" sz="1900" b="1" dirty="0" smtClean="0">
                <a:solidFill>
                  <a:schemeClr val="tx1"/>
                </a:solidFill>
              </a:rPr>
              <a:t>T </a:t>
            </a:r>
            <a:r>
              <a:rPr lang="hu-HU" sz="1900" b="1" dirty="0">
                <a:solidFill>
                  <a:schemeClr val="tx1"/>
                </a:solidFill>
              </a:rPr>
              <a:t>(SZENTES</a:t>
            </a:r>
            <a:r>
              <a:rPr lang="hu-HU" sz="1900" b="1" dirty="0" smtClean="0">
                <a:solidFill>
                  <a:schemeClr val="tx1"/>
                </a:solidFill>
              </a:rPr>
              <a:t>):</a:t>
            </a:r>
            <a:r>
              <a:rPr lang="hu-HU" sz="1900" b="1" i="1" dirty="0">
                <a:solidFill>
                  <a:schemeClr val="tx1"/>
                </a:solidFill>
              </a:rPr>
              <a:t> </a:t>
            </a:r>
            <a:r>
              <a:rPr lang="hu-HU" sz="1900" b="1" dirty="0">
                <a:solidFill>
                  <a:srgbClr val="1B4A52"/>
                </a:solidFill>
              </a:rPr>
              <a:t>K</a:t>
            </a:r>
            <a:r>
              <a:rPr lang="hu-HU" sz="1900" b="1" dirty="0" smtClean="0">
                <a:solidFill>
                  <a:srgbClr val="1B4A52"/>
                </a:solidFill>
              </a:rPr>
              <a:t>özlekedés</a:t>
            </a:r>
            <a:r>
              <a:rPr lang="hu-HU" sz="1900" b="1" dirty="0">
                <a:solidFill>
                  <a:srgbClr val="1B4A52"/>
                </a:solidFill>
              </a:rPr>
              <a:t>, </a:t>
            </a:r>
            <a:r>
              <a:rPr lang="hu-HU" sz="1900" b="1" dirty="0" smtClean="0">
                <a:solidFill>
                  <a:srgbClr val="1B4A52"/>
                </a:solidFill>
              </a:rPr>
              <a:t>szállítmányozás: </a:t>
            </a:r>
            <a:r>
              <a:rPr lang="hu-HU" sz="1900" dirty="0" smtClean="0">
                <a:solidFill>
                  <a:srgbClr val="1B4A52"/>
                </a:solidFill>
              </a:rPr>
              <a:t>logisztikai </a:t>
            </a:r>
            <a:r>
              <a:rPr lang="hu-HU" sz="1900" dirty="0">
                <a:solidFill>
                  <a:srgbClr val="1B4A52"/>
                </a:solidFill>
              </a:rPr>
              <a:t>technikus</a:t>
            </a:r>
            <a:r>
              <a:rPr lang="hu-HU" sz="1900" b="1" dirty="0">
                <a:solidFill>
                  <a:srgbClr val="1B4A52"/>
                </a:solidFill>
              </a:rPr>
              <a:t>, </a:t>
            </a:r>
            <a:r>
              <a:rPr lang="hu-HU" sz="1900" b="1" dirty="0" smtClean="0">
                <a:solidFill>
                  <a:srgbClr val="1B4A52"/>
                </a:solidFill>
              </a:rPr>
              <a:t>Gazdálkodás menedzsment</a:t>
            </a:r>
            <a:r>
              <a:rPr lang="hu-HU" sz="1900" dirty="0" smtClean="0">
                <a:solidFill>
                  <a:srgbClr val="1B4A52"/>
                </a:solidFill>
              </a:rPr>
              <a:t>: pénzügyi-számviteli </a:t>
            </a:r>
            <a:r>
              <a:rPr lang="hu-HU" sz="1900" dirty="0">
                <a:solidFill>
                  <a:srgbClr val="1B4A52"/>
                </a:solidFill>
              </a:rPr>
              <a:t>ügyintéző</a:t>
            </a:r>
            <a:r>
              <a:rPr lang="hu-HU" sz="1900" b="1" dirty="0">
                <a:solidFill>
                  <a:srgbClr val="1B4A52"/>
                </a:solidFill>
              </a:rPr>
              <a:t>, E</a:t>
            </a:r>
            <a:r>
              <a:rPr lang="hu-HU" sz="1900" b="1" dirty="0" smtClean="0">
                <a:solidFill>
                  <a:srgbClr val="1B4A52"/>
                </a:solidFill>
              </a:rPr>
              <a:t>gészségügy</a:t>
            </a:r>
            <a:r>
              <a:rPr lang="hu-HU" sz="1900" dirty="0" smtClean="0">
                <a:solidFill>
                  <a:srgbClr val="1B4A52"/>
                </a:solidFill>
              </a:rPr>
              <a:t>: gyakorló ápoló</a:t>
            </a:r>
          </a:p>
          <a:p>
            <a:r>
              <a:rPr lang="hu-HU" sz="1900" b="1" dirty="0">
                <a:solidFill>
                  <a:schemeClr val="tx1"/>
                </a:solidFill>
              </a:rPr>
              <a:t>POLLÁK T (SZENTES): </a:t>
            </a:r>
            <a:r>
              <a:rPr lang="hu-HU" sz="1900" b="1" dirty="0">
                <a:solidFill>
                  <a:srgbClr val="194650"/>
                </a:solidFill>
              </a:rPr>
              <a:t>I</a:t>
            </a:r>
            <a:r>
              <a:rPr lang="hu-HU" sz="1900" b="1" dirty="0" smtClean="0">
                <a:solidFill>
                  <a:srgbClr val="194650"/>
                </a:solidFill>
              </a:rPr>
              <a:t>nformatika </a:t>
            </a:r>
            <a:r>
              <a:rPr lang="hu-HU" sz="1900" b="1" dirty="0">
                <a:solidFill>
                  <a:srgbClr val="194650"/>
                </a:solidFill>
              </a:rPr>
              <a:t>és </a:t>
            </a:r>
            <a:r>
              <a:rPr lang="hu-HU" sz="1900" b="1" dirty="0" smtClean="0">
                <a:solidFill>
                  <a:srgbClr val="194650"/>
                </a:solidFill>
              </a:rPr>
              <a:t>távközlés:</a:t>
            </a:r>
            <a:r>
              <a:rPr lang="hu-HU" sz="1900" dirty="0" smtClean="0">
                <a:solidFill>
                  <a:srgbClr val="194650"/>
                </a:solidFill>
              </a:rPr>
              <a:t> informatikai </a:t>
            </a:r>
            <a:r>
              <a:rPr lang="hu-HU" sz="1900" dirty="0">
                <a:solidFill>
                  <a:srgbClr val="194650"/>
                </a:solidFill>
              </a:rPr>
              <a:t>rendszer és alkalmazás-üzemeltető technikus, szoftverfejlesztő és -tesztelő, távközlési </a:t>
            </a:r>
            <a:r>
              <a:rPr lang="hu-HU" sz="1900" dirty="0" smtClean="0">
                <a:solidFill>
                  <a:srgbClr val="194650"/>
                </a:solidFill>
              </a:rPr>
              <a:t>technikus</a:t>
            </a:r>
            <a:r>
              <a:rPr lang="hu-HU" sz="1900" b="1" dirty="0" smtClean="0">
                <a:solidFill>
                  <a:srgbClr val="194650"/>
                </a:solidFill>
              </a:rPr>
              <a:t>, </a:t>
            </a:r>
            <a:r>
              <a:rPr lang="hu-HU" sz="1900" b="1" dirty="0">
                <a:solidFill>
                  <a:srgbClr val="194650"/>
                </a:solidFill>
              </a:rPr>
              <a:t>E</a:t>
            </a:r>
            <a:r>
              <a:rPr lang="hu-HU" sz="1900" b="1" dirty="0" smtClean="0">
                <a:solidFill>
                  <a:srgbClr val="194650"/>
                </a:solidFill>
              </a:rPr>
              <a:t>lektronika </a:t>
            </a:r>
            <a:r>
              <a:rPr lang="hu-HU" sz="1900" b="1" dirty="0">
                <a:solidFill>
                  <a:srgbClr val="194650"/>
                </a:solidFill>
              </a:rPr>
              <a:t>és </a:t>
            </a:r>
            <a:r>
              <a:rPr lang="hu-HU" sz="1900" b="1" dirty="0" smtClean="0">
                <a:solidFill>
                  <a:srgbClr val="194650"/>
                </a:solidFill>
              </a:rPr>
              <a:t>elektrotechnika: </a:t>
            </a:r>
            <a:r>
              <a:rPr lang="hu-HU" sz="1900" dirty="0" smtClean="0">
                <a:solidFill>
                  <a:srgbClr val="194650"/>
                </a:solidFill>
              </a:rPr>
              <a:t>erősáramú </a:t>
            </a:r>
            <a:r>
              <a:rPr lang="hu-HU" sz="1900" dirty="0">
                <a:solidFill>
                  <a:srgbClr val="194650"/>
                </a:solidFill>
              </a:rPr>
              <a:t>elektrotechnikus, ipari informatikai technikus, elektronikai </a:t>
            </a:r>
            <a:r>
              <a:rPr lang="hu-HU" sz="1900" dirty="0" smtClean="0">
                <a:solidFill>
                  <a:srgbClr val="194650"/>
                </a:solidFill>
              </a:rPr>
              <a:t>technikus</a:t>
            </a:r>
          </a:p>
          <a:p>
            <a:r>
              <a:rPr lang="hu-HU" sz="1900" b="1" dirty="0">
                <a:solidFill>
                  <a:schemeClr val="tx1"/>
                </a:solidFill>
              </a:rPr>
              <a:t>ZSOLDOS T, SZK (SZENTES): </a:t>
            </a:r>
            <a:r>
              <a:rPr lang="hu-HU" sz="1900" b="1" dirty="0" smtClean="0">
                <a:solidFill>
                  <a:srgbClr val="194650"/>
                </a:solidFill>
              </a:rPr>
              <a:t>Szépészet</a:t>
            </a:r>
            <a:r>
              <a:rPr lang="hu-HU" sz="1900" b="1" dirty="0">
                <a:solidFill>
                  <a:srgbClr val="194650"/>
                </a:solidFill>
              </a:rPr>
              <a:t>: </a:t>
            </a:r>
            <a:r>
              <a:rPr lang="hu-HU" sz="1900" dirty="0">
                <a:solidFill>
                  <a:srgbClr val="194650"/>
                </a:solidFill>
              </a:rPr>
              <a:t>fodrász, </a:t>
            </a:r>
            <a:r>
              <a:rPr lang="hu-HU" sz="1900" b="1" dirty="0" smtClean="0">
                <a:solidFill>
                  <a:srgbClr val="194650"/>
                </a:solidFill>
              </a:rPr>
              <a:t>Rendészet </a:t>
            </a:r>
            <a:r>
              <a:rPr lang="hu-HU" sz="1900" b="1" dirty="0">
                <a:solidFill>
                  <a:srgbClr val="194650"/>
                </a:solidFill>
              </a:rPr>
              <a:t>és közszolgálat: </a:t>
            </a:r>
            <a:r>
              <a:rPr lang="hu-HU" sz="1900" dirty="0">
                <a:solidFill>
                  <a:srgbClr val="194650"/>
                </a:solidFill>
              </a:rPr>
              <a:t>közszolgálati technikus, </a:t>
            </a:r>
            <a:r>
              <a:rPr lang="hu-HU" sz="1900" b="1" dirty="0" smtClean="0">
                <a:solidFill>
                  <a:srgbClr val="194650"/>
                </a:solidFill>
              </a:rPr>
              <a:t>Gépészet</a:t>
            </a:r>
            <a:r>
              <a:rPr lang="hu-HU" sz="1900" b="1" dirty="0">
                <a:solidFill>
                  <a:srgbClr val="194650"/>
                </a:solidFill>
              </a:rPr>
              <a:t>: </a:t>
            </a:r>
            <a:r>
              <a:rPr lang="hu-HU" sz="1900" dirty="0">
                <a:solidFill>
                  <a:srgbClr val="194650"/>
                </a:solidFill>
              </a:rPr>
              <a:t>gépésztechnikus, </a:t>
            </a:r>
            <a:r>
              <a:rPr lang="hu-HU" sz="1900" dirty="0">
                <a:solidFill>
                  <a:srgbClr val="FFC000"/>
                </a:solidFill>
              </a:rPr>
              <a:t>épület- és szerkezetlakatos, hegesztő, </a:t>
            </a:r>
            <a:r>
              <a:rPr lang="hu-HU" sz="1900" b="1" dirty="0" smtClean="0">
                <a:solidFill>
                  <a:srgbClr val="194650"/>
                </a:solidFill>
              </a:rPr>
              <a:t>Kereskedelem</a:t>
            </a:r>
            <a:r>
              <a:rPr lang="hu-HU" sz="1900" b="1" dirty="0">
                <a:solidFill>
                  <a:srgbClr val="194650"/>
                </a:solidFill>
              </a:rPr>
              <a:t>:</a:t>
            </a:r>
            <a:r>
              <a:rPr lang="hu-HU" sz="1900" dirty="0">
                <a:solidFill>
                  <a:srgbClr val="194650"/>
                </a:solidFill>
              </a:rPr>
              <a:t> kereskedő és webáruházi technikus, </a:t>
            </a:r>
            <a:r>
              <a:rPr lang="hu-HU" sz="1900" dirty="0">
                <a:solidFill>
                  <a:srgbClr val="FFC000"/>
                </a:solidFill>
              </a:rPr>
              <a:t>kereskedelmi értékesítő</a:t>
            </a:r>
            <a:r>
              <a:rPr lang="hu-HU" sz="1900" dirty="0">
                <a:solidFill>
                  <a:schemeClr val="accent1"/>
                </a:solidFill>
              </a:rPr>
              <a:t>,</a:t>
            </a:r>
            <a:r>
              <a:rPr lang="hu-HU" sz="1900" dirty="0">
                <a:solidFill>
                  <a:schemeClr val="tx1"/>
                </a:solidFill>
              </a:rPr>
              <a:t> </a:t>
            </a:r>
            <a:r>
              <a:rPr lang="hu-HU" sz="1900" b="1" dirty="0" smtClean="0">
                <a:solidFill>
                  <a:srgbClr val="FFC000"/>
                </a:solidFill>
              </a:rPr>
              <a:t>Építőipar</a:t>
            </a:r>
            <a:r>
              <a:rPr lang="hu-HU" sz="1900" b="1" dirty="0">
                <a:solidFill>
                  <a:srgbClr val="FFC000"/>
                </a:solidFill>
              </a:rPr>
              <a:t>:</a:t>
            </a:r>
            <a:r>
              <a:rPr lang="hu-HU" sz="1900" dirty="0">
                <a:solidFill>
                  <a:srgbClr val="FFC000"/>
                </a:solidFill>
              </a:rPr>
              <a:t> festő, mázoló, tapétázó, kőműves, </a:t>
            </a:r>
            <a:r>
              <a:rPr lang="hu-HU" sz="1900" b="1" dirty="0" smtClean="0">
                <a:solidFill>
                  <a:srgbClr val="FFC000"/>
                </a:solidFill>
              </a:rPr>
              <a:t>Épületgépészet</a:t>
            </a:r>
            <a:r>
              <a:rPr lang="hu-HU" sz="1900" dirty="0">
                <a:solidFill>
                  <a:srgbClr val="FFC000"/>
                </a:solidFill>
              </a:rPr>
              <a:t>: központifűtés- és gázhálózatrendszer-szerelő, </a:t>
            </a:r>
            <a:r>
              <a:rPr lang="hu-HU" sz="1900" b="1" dirty="0" smtClean="0">
                <a:solidFill>
                  <a:srgbClr val="FFC000"/>
                </a:solidFill>
              </a:rPr>
              <a:t>Kreatív-I</a:t>
            </a:r>
            <a:r>
              <a:rPr lang="hu-HU" sz="1900" b="1" dirty="0">
                <a:solidFill>
                  <a:srgbClr val="FFC000"/>
                </a:solidFill>
              </a:rPr>
              <a:t>.: </a:t>
            </a:r>
            <a:r>
              <a:rPr lang="hu-HU" sz="1900" dirty="0">
                <a:solidFill>
                  <a:srgbClr val="FFC000"/>
                </a:solidFill>
              </a:rPr>
              <a:t>divatszabó, </a:t>
            </a:r>
            <a:r>
              <a:rPr lang="hu-HU" sz="1900" b="1" dirty="0" smtClean="0">
                <a:solidFill>
                  <a:srgbClr val="FFC000"/>
                </a:solidFill>
              </a:rPr>
              <a:t>Elektronika </a:t>
            </a:r>
            <a:r>
              <a:rPr lang="hu-HU" sz="1900" b="1" dirty="0">
                <a:solidFill>
                  <a:srgbClr val="FFC000"/>
                </a:solidFill>
              </a:rPr>
              <a:t>és elektrotechnika: </a:t>
            </a:r>
            <a:r>
              <a:rPr lang="hu-HU" sz="1900" dirty="0" smtClean="0">
                <a:solidFill>
                  <a:srgbClr val="FFC000"/>
                </a:solidFill>
              </a:rPr>
              <a:t>villanyszerelő</a:t>
            </a:r>
            <a:endParaRPr lang="hu-HU" sz="1900" b="1" dirty="0" smtClean="0">
              <a:solidFill>
                <a:schemeClr val="tx1"/>
              </a:solidFill>
            </a:endParaRPr>
          </a:p>
          <a:p>
            <a:r>
              <a:rPr lang="hu-HU" sz="1900" b="1" dirty="0" smtClean="0">
                <a:solidFill>
                  <a:schemeClr val="tx1"/>
                </a:solidFill>
              </a:rPr>
              <a:t>BARTHA T, SZK </a:t>
            </a:r>
            <a:r>
              <a:rPr lang="hu-HU" sz="1900" b="1" dirty="0">
                <a:solidFill>
                  <a:schemeClr val="tx1"/>
                </a:solidFill>
              </a:rPr>
              <a:t>(SZENTES</a:t>
            </a:r>
            <a:r>
              <a:rPr lang="hu-HU" sz="1900" b="1" dirty="0" smtClean="0">
                <a:solidFill>
                  <a:schemeClr val="tx1"/>
                </a:solidFill>
              </a:rPr>
              <a:t>):</a:t>
            </a:r>
            <a:r>
              <a:rPr lang="hu-HU" sz="1900" b="1" dirty="0">
                <a:solidFill>
                  <a:srgbClr val="1D4C53"/>
                </a:solidFill>
              </a:rPr>
              <a:t> </a:t>
            </a:r>
            <a:r>
              <a:rPr lang="hu-HU" sz="1900" b="1" dirty="0" smtClean="0">
                <a:solidFill>
                  <a:srgbClr val="1D4C53"/>
                </a:solidFill>
              </a:rPr>
              <a:t>Mezőgazdaság </a:t>
            </a:r>
            <a:r>
              <a:rPr lang="hu-HU" sz="1900" b="1" dirty="0">
                <a:solidFill>
                  <a:srgbClr val="1D4C53"/>
                </a:solidFill>
              </a:rPr>
              <a:t>és erdészet: </a:t>
            </a:r>
            <a:r>
              <a:rPr lang="hu-HU" sz="1900" dirty="0">
                <a:solidFill>
                  <a:srgbClr val="1D4C53"/>
                </a:solidFill>
              </a:rPr>
              <a:t>kertésztechnikus</a:t>
            </a:r>
            <a:r>
              <a:rPr lang="hu-HU" sz="1900" b="1" dirty="0">
                <a:solidFill>
                  <a:srgbClr val="1D4C53"/>
                </a:solidFill>
              </a:rPr>
              <a:t>,</a:t>
            </a:r>
            <a:r>
              <a:rPr lang="hu-HU" sz="1900" b="1" dirty="0">
                <a:solidFill>
                  <a:srgbClr val="FFC000"/>
                </a:solidFill>
              </a:rPr>
              <a:t> </a:t>
            </a:r>
            <a:r>
              <a:rPr lang="hu-HU" sz="1900" dirty="0" smtClean="0">
                <a:solidFill>
                  <a:srgbClr val="FFC000"/>
                </a:solidFill>
              </a:rPr>
              <a:t>kertész</a:t>
            </a:r>
            <a:endParaRPr lang="hu-HU" sz="19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86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7680" y="973669"/>
            <a:ext cx="11216640" cy="706964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VIDÉKI TECHNIKUMOK ÉS SZAKKÉPZŐ ISKOLÁK 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7680" y="2316480"/>
            <a:ext cx="11216640" cy="4180114"/>
          </a:xfrm>
        </p:spPr>
        <p:txBody>
          <a:bodyPr>
            <a:normAutofit/>
          </a:bodyPr>
          <a:lstStyle/>
          <a:p>
            <a:r>
              <a:rPr lang="hu-HU" sz="1900" b="1" dirty="0">
                <a:solidFill>
                  <a:schemeClr val="tx1"/>
                </a:solidFill>
              </a:rPr>
              <a:t>SÁGHY MIHÁLY T, SZK (CSONGRÁD</a:t>
            </a:r>
            <a:r>
              <a:rPr lang="hu-HU" sz="1900" b="1" dirty="0" smtClean="0">
                <a:solidFill>
                  <a:schemeClr val="tx1"/>
                </a:solidFill>
              </a:rPr>
              <a:t>):</a:t>
            </a:r>
            <a:r>
              <a:rPr lang="hu-HU" sz="1900" b="1" dirty="0" smtClean="0">
                <a:solidFill>
                  <a:srgbClr val="194650"/>
                </a:solidFill>
              </a:rPr>
              <a:t> Fa-és </a:t>
            </a:r>
            <a:r>
              <a:rPr lang="hu-HU" sz="1900" b="1" dirty="0">
                <a:solidFill>
                  <a:srgbClr val="194650"/>
                </a:solidFill>
              </a:rPr>
              <a:t>bútoripar</a:t>
            </a:r>
            <a:r>
              <a:rPr lang="hu-HU" sz="1900" dirty="0">
                <a:solidFill>
                  <a:srgbClr val="194650"/>
                </a:solidFill>
              </a:rPr>
              <a:t>: faipari technikus, </a:t>
            </a:r>
            <a:r>
              <a:rPr lang="hu-HU" sz="1900" dirty="0" smtClean="0">
                <a:solidFill>
                  <a:srgbClr val="FFC000"/>
                </a:solidFill>
              </a:rPr>
              <a:t>asztalos, </a:t>
            </a:r>
            <a:r>
              <a:rPr lang="hu-HU" sz="1900" b="1" dirty="0">
                <a:solidFill>
                  <a:srgbClr val="194650"/>
                </a:solidFill>
              </a:rPr>
              <a:t>É</a:t>
            </a:r>
            <a:r>
              <a:rPr lang="hu-HU" sz="1900" b="1" dirty="0" smtClean="0">
                <a:solidFill>
                  <a:srgbClr val="194650"/>
                </a:solidFill>
              </a:rPr>
              <a:t>pületgépészet</a:t>
            </a:r>
            <a:r>
              <a:rPr lang="hu-HU" sz="1900" b="1" dirty="0">
                <a:solidFill>
                  <a:srgbClr val="194650"/>
                </a:solidFill>
              </a:rPr>
              <a:t>: </a:t>
            </a:r>
            <a:r>
              <a:rPr lang="hu-HU" sz="1900" dirty="0">
                <a:solidFill>
                  <a:srgbClr val="194650"/>
                </a:solidFill>
              </a:rPr>
              <a:t>épületgépész technikus,</a:t>
            </a:r>
            <a:r>
              <a:rPr lang="hu-HU" sz="1900" dirty="0">
                <a:solidFill>
                  <a:srgbClr val="FFC000"/>
                </a:solidFill>
              </a:rPr>
              <a:t> hűtő- és szellőzésrendszer szerelő,</a:t>
            </a:r>
            <a:r>
              <a:rPr lang="hu-HU" sz="1900" dirty="0">
                <a:solidFill>
                  <a:schemeClr val="tx1"/>
                </a:solidFill>
              </a:rPr>
              <a:t> </a:t>
            </a:r>
            <a:r>
              <a:rPr lang="hu-HU" sz="1900" b="1" dirty="0">
                <a:solidFill>
                  <a:schemeClr val="accent1"/>
                </a:solidFill>
              </a:rPr>
              <a:t>építőipar:</a:t>
            </a:r>
            <a:r>
              <a:rPr lang="hu-HU" sz="1900" dirty="0">
                <a:solidFill>
                  <a:schemeClr val="tx1"/>
                </a:solidFill>
              </a:rPr>
              <a:t> </a:t>
            </a:r>
            <a:r>
              <a:rPr lang="hu-HU" sz="1900" dirty="0">
                <a:solidFill>
                  <a:srgbClr val="FFC000"/>
                </a:solidFill>
              </a:rPr>
              <a:t>burkoló, kőműves, szigetelő, </a:t>
            </a:r>
            <a:r>
              <a:rPr lang="hu-HU" sz="1900" b="1" dirty="0" smtClean="0">
                <a:solidFill>
                  <a:srgbClr val="194650"/>
                </a:solidFill>
              </a:rPr>
              <a:t>Turizmus- </a:t>
            </a:r>
            <a:r>
              <a:rPr lang="hu-HU" sz="1900" b="1" dirty="0">
                <a:solidFill>
                  <a:srgbClr val="194650"/>
                </a:solidFill>
              </a:rPr>
              <a:t>vendéglátás: </a:t>
            </a:r>
            <a:r>
              <a:rPr lang="hu-HU" sz="1900" dirty="0">
                <a:solidFill>
                  <a:srgbClr val="194650"/>
                </a:solidFill>
              </a:rPr>
              <a:t>turisztikai technikus, </a:t>
            </a:r>
            <a:r>
              <a:rPr lang="hu-HU" sz="1900" dirty="0">
                <a:solidFill>
                  <a:srgbClr val="FFC000"/>
                </a:solidFill>
              </a:rPr>
              <a:t>pincér - vendégtéri szakember, panziós-fogadós,</a:t>
            </a:r>
            <a:r>
              <a:rPr lang="hu-HU" sz="1900" dirty="0">
                <a:solidFill>
                  <a:schemeClr val="tx1"/>
                </a:solidFill>
              </a:rPr>
              <a:t> </a:t>
            </a:r>
            <a:r>
              <a:rPr lang="hu-HU" sz="1900" b="1" dirty="0" smtClean="0">
                <a:solidFill>
                  <a:srgbClr val="FFC000"/>
                </a:solidFill>
              </a:rPr>
              <a:t>Gépészet</a:t>
            </a:r>
            <a:r>
              <a:rPr lang="hu-HU" sz="1900" dirty="0">
                <a:solidFill>
                  <a:srgbClr val="FFC000"/>
                </a:solidFill>
              </a:rPr>
              <a:t>: gépi és CNC forgácsoló, </a:t>
            </a:r>
            <a:r>
              <a:rPr lang="hu-HU" sz="1900" b="1" dirty="0" smtClean="0">
                <a:solidFill>
                  <a:srgbClr val="FFC000"/>
                </a:solidFill>
              </a:rPr>
              <a:t>Elektronika </a:t>
            </a:r>
            <a:r>
              <a:rPr lang="hu-HU" sz="1900" b="1" dirty="0">
                <a:solidFill>
                  <a:srgbClr val="FFC000"/>
                </a:solidFill>
              </a:rPr>
              <a:t>és elektrotechnika: </a:t>
            </a:r>
            <a:r>
              <a:rPr lang="hu-HU" sz="1900" dirty="0" smtClean="0">
                <a:solidFill>
                  <a:srgbClr val="FFC000"/>
                </a:solidFill>
              </a:rPr>
              <a:t>villanyszerelő</a:t>
            </a:r>
          </a:p>
          <a:p>
            <a:r>
              <a:rPr lang="hu-HU" sz="1900" b="1" dirty="0">
                <a:solidFill>
                  <a:schemeClr val="tx1"/>
                </a:solidFill>
              </a:rPr>
              <a:t>BÁRSONY ISTVÁN T, SZK (CSONGRÁD</a:t>
            </a:r>
            <a:r>
              <a:rPr lang="hu-HU" sz="1900" b="1" dirty="0" smtClean="0">
                <a:solidFill>
                  <a:schemeClr val="tx1"/>
                </a:solidFill>
              </a:rPr>
              <a:t>): </a:t>
            </a:r>
            <a:r>
              <a:rPr lang="hu-HU" sz="1900" b="1" dirty="0">
                <a:solidFill>
                  <a:srgbClr val="1D4C53"/>
                </a:solidFill>
              </a:rPr>
              <a:t>M</a:t>
            </a:r>
            <a:r>
              <a:rPr lang="hu-HU" sz="1900" b="1" dirty="0" smtClean="0">
                <a:solidFill>
                  <a:srgbClr val="1D4C53"/>
                </a:solidFill>
              </a:rPr>
              <a:t>ezőgazdaság </a:t>
            </a:r>
            <a:r>
              <a:rPr lang="hu-HU" sz="1900" b="1" dirty="0">
                <a:solidFill>
                  <a:srgbClr val="1D4C53"/>
                </a:solidFill>
              </a:rPr>
              <a:t>és erdészet: </a:t>
            </a:r>
            <a:r>
              <a:rPr lang="hu-HU" sz="1900" dirty="0">
                <a:solidFill>
                  <a:srgbClr val="1D4C53"/>
                </a:solidFill>
              </a:rPr>
              <a:t>erdésztechnikus, mezőgazdasági gépésztechnikus, </a:t>
            </a:r>
            <a:r>
              <a:rPr lang="hu-HU" sz="1900" dirty="0">
                <a:solidFill>
                  <a:srgbClr val="FFC000"/>
                </a:solidFill>
              </a:rPr>
              <a:t>gazda,</a:t>
            </a:r>
            <a:r>
              <a:rPr lang="hu-HU" sz="1900" b="1" dirty="0">
                <a:solidFill>
                  <a:srgbClr val="1D4C53"/>
                </a:solidFill>
              </a:rPr>
              <a:t> </a:t>
            </a:r>
            <a:r>
              <a:rPr lang="hu-HU" sz="1900" dirty="0">
                <a:solidFill>
                  <a:srgbClr val="FFC000"/>
                </a:solidFill>
              </a:rPr>
              <a:t>mezőgazdasági gépész, </a:t>
            </a:r>
            <a:r>
              <a:rPr lang="hu-HU" sz="1900" b="1" dirty="0" smtClean="0">
                <a:solidFill>
                  <a:srgbClr val="1D4C53"/>
                </a:solidFill>
              </a:rPr>
              <a:t>Környezetvédelem-vízügy</a:t>
            </a:r>
            <a:r>
              <a:rPr lang="hu-HU" sz="1900" b="1" dirty="0">
                <a:solidFill>
                  <a:srgbClr val="1D4C53"/>
                </a:solidFill>
              </a:rPr>
              <a:t>: </a:t>
            </a:r>
            <a:r>
              <a:rPr lang="hu-HU" sz="1900" dirty="0">
                <a:solidFill>
                  <a:srgbClr val="1D4C53"/>
                </a:solidFill>
              </a:rPr>
              <a:t>környezetvédelmi technikus, vízügyi technikus,</a:t>
            </a:r>
            <a:r>
              <a:rPr lang="hu-HU" sz="1900" b="1" dirty="0">
                <a:solidFill>
                  <a:schemeClr val="tx1"/>
                </a:solidFill>
              </a:rPr>
              <a:t> </a:t>
            </a:r>
            <a:r>
              <a:rPr lang="hu-HU" sz="1900" b="1" dirty="0" smtClean="0">
                <a:solidFill>
                  <a:srgbClr val="FFC000"/>
                </a:solidFill>
              </a:rPr>
              <a:t>Élelmiszeripar</a:t>
            </a:r>
            <a:r>
              <a:rPr lang="hu-HU" sz="1900" b="1" dirty="0">
                <a:solidFill>
                  <a:srgbClr val="FFC000"/>
                </a:solidFill>
              </a:rPr>
              <a:t>: </a:t>
            </a:r>
            <a:r>
              <a:rPr lang="hu-HU" sz="1900" dirty="0" smtClean="0">
                <a:solidFill>
                  <a:srgbClr val="FFC000"/>
                </a:solidFill>
              </a:rPr>
              <a:t>szőlész-borász</a:t>
            </a:r>
            <a:endParaRPr lang="hu-HU" sz="1900" dirty="0" smtClean="0">
              <a:solidFill>
                <a:srgbClr val="1D4C53"/>
              </a:solidFill>
            </a:endParaRPr>
          </a:p>
          <a:p>
            <a:r>
              <a:rPr lang="hu-HU" sz="1900" b="1" dirty="0" smtClean="0">
                <a:solidFill>
                  <a:schemeClr val="tx1"/>
                </a:solidFill>
              </a:rPr>
              <a:t>DIANA T </a:t>
            </a:r>
            <a:r>
              <a:rPr lang="hu-HU" sz="1900" b="1" dirty="0">
                <a:solidFill>
                  <a:schemeClr val="tx1"/>
                </a:solidFill>
              </a:rPr>
              <a:t>(CSONGRÁD): </a:t>
            </a:r>
            <a:r>
              <a:rPr lang="hu-HU" sz="1900" b="1" dirty="0" smtClean="0">
                <a:solidFill>
                  <a:srgbClr val="1D4C53"/>
                </a:solidFill>
              </a:rPr>
              <a:t>Honvédelem: </a:t>
            </a:r>
            <a:r>
              <a:rPr lang="hu-HU" sz="1900" dirty="0">
                <a:solidFill>
                  <a:srgbClr val="1D4C53"/>
                </a:solidFill>
              </a:rPr>
              <a:t>fegyverműszerész </a:t>
            </a:r>
            <a:r>
              <a:rPr lang="hu-HU" sz="1900" dirty="0" smtClean="0">
                <a:solidFill>
                  <a:srgbClr val="1D4C53"/>
                </a:solidFill>
              </a:rPr>
              <a:t>technikus</a:t>
            </a:r>
          </a:p>
          <a:p>
            <a:endParaRPr lang="hu-HU" sz="1900" dirty="0" smtClean="0">
              <a:solidFill>
                <a:srgbClr val="1D4C53"/>
              </a:solidFill>
            </a:endParaRPr>
          </a:p>
          <a:p>
            <a:r>
              <a:rPr lang="hu-HU" sz="1900" b="1" dirty="0">
                <a:solidFill>
                  <a:schemeClr val="tx1"/>
                </a:solidFill>
              </a:rPr>
              <a:t>BEDŐ ALBERT T, SZK (ÁSOTTHALOM): </a:t>
            </a:r>
            <a:r>
              <a:rPr lang="hu-HU" sz="1900" b="1" dirty="0">
                <a:solidFill>
                  <a:srgbClr val="1D4C53"/>
                </a:solidFill>
              </a:rPr>
              <a:t>Mezőgazdaság és erdészet: </a:t>
            </a:r>
            <a:r>
              <a:rPr lang="hu-HU" sz="1900" dirty="0">
                <a:solidFill>
                  <a:srgbClr val="1D4C53"/>
                </a:solidFill>
              </a:rPr>
              <a:t>erdésztechnikus, </a:t>
            </a:r>
            <a:r>
              <a:rPr lang="hu-HU" sz="1900" dirty="0">
                <a:solidFill>
                  <a:srgbClr val="FFC000"/>
                </a:solidFill>
              </a:rPr>
              <a:t>kertész, gazda</a:t>
            </a:r>
          </a:p>
          <a:p>
            <a:endParaRPr lang="hu-HU" sz="1900" dirty="0">
              <a:solidFill>
                <a:srgbClr val="1D4C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90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5097" y="973669"/>
            <a:ext cx="11181805" cy="706964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VIDÉKI TECHNIKUMOK ÉS SZAKKÉPZŐ ISKOLÁK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5098" y="2290354"/>
            <a:ext cx="11181804" cy="4361969"/>
          </a:xfrm>
        </p:spPr>
        <p:txBody>
          <a:bodyPr>
            <a:normAutofit lnSpcReduction="10000"/>
          </a:bodyPr>
          <a:lstStyle/>
          <a:p>
            <a:r>
              <a:rPr lang="hu-HU" sz="1900" b="1" dirty="0" smtClean="0">
                <a:solidFill>
                  <a:schemeClr val="tx1"/>
                </a:solidFill>
              </a:rPr>
              <a:t>MAKÓI NÁVAY T, SZK</a:t>
            </a:r>
            <a:r>
              <a:rPr lang="hu-HU" sz="1900" b="1" dirty="0" smtClean="0"/>
              <a:t>:</a:t>
            </a:r>
            <a:r>
              <a:rPr lang="hu-HU" sz="1900" b="1" i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hu-HU" sz="1900" b="1" dirty="0">
                <a:solidFill>
                  <a:srgbClr val="1B4A52"/>
                </a:solidFill>
                <a:cs typeface="Times New Roman" panose="02020603050405020304" pitchFamily="18" charset="0"/>
              </a:rPr>
              <a:t>G</a:t>
            </a:r>
            <a:r>
              <a:rPr lang="hu-HU" sz="1900" b="1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azdálkodás </a:t>
            </a:r>
            <a:r>
              <a:rPr lang="hu-HU" sz="1900" b="1" dirty="0">
                <a:solidFill>
                  <a:srgbClr val="1B4A52"/>
                </a:solidFill>
                <a:cs typeface="Times New Roman" panose="02020603050405020304" pitchFamily="18" charset="0"/>
              </a:rPr>
              <a:t>és </a:t>
            </a:r>
            <a:r>
              <a:rPr lang="hu-HU" sz="1900" b="1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menedzsment: </a:t>
            </a:r>
            <a:r>
              <a:rPr lang="hu-HU" sz="1900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pénzügyi-számviteli ügyintéző, </a:t>
            </a:r>
            <a:r>
              <a:rPr lang="hu-HU" sz="1900" b="1" dirty="0">
                <a:solidFill>
                  <a:srgbClr val="1B4A52"/>
                </a:solidFill>
                <a:cs typeface="Times New Roman" panose="02020603050405020304" pitchFamily="18" charset="0"/>
              </a:rPr>
              <a:t>I</a:t>
            </a:r>
            <a:r>
              <a:rPr lang="hu-HU" sz="1900" b="1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nformatika </a:t>
            </a:r>
            <a:r>
              <a:rPr lang="hu-HU" sz="1900" b="1" dirty="0">
                <a:solidFill>
                  <a:srgbClr val="1B4A52"/>
                </a:solidFill>
                <a:cs typeface="Times New Roman" panose="02020603050405020304" pitchFamily="18" charset="0"/>
              </a:rPr>
              <a:t>és </a:t>
            </a:r>
            <a:r>
              <a:rPr lang="hu-HU" sz="1900" b="1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távközlés: </a:t>
            </a:r>
            <a:r>
              <a:rPr lang="hu-HU" sz="1900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szoftverfejlesztő és- tesztelő, </a:t>
            </a:r>
            <a:r>
              <a:rPr lang="hu-HU" sz="1900" b="1" dirty="0">
                <a:solidFill>
                  <a:srgbClr val="1B4A52"/>
                </a:solidFill>
                <a:cs typeface="Times New Roman" panose="02020603050405020304" pitchFamily="18" charset="0"/>
              </a:rPr>
              <a:t>K</a:t>
            </a:r>
            <a:r>
              <a:rPr lang="hu-HU" sz="1900" b="1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ereskedelem</a:t>
            </a:r>
            <a:r>
              <a:rPr lang="hu-HU" sz="1900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: kereskedő </a:t>
            </a:r>
            <a:r>
              <a:rPr lang="hu-HU" sz="1900" dirty="0">
                <a:solidFill>
                  <a:srgbClr val="1B4A52"/>
                </a:solidFill>
                <a:cs typeface="Times New Roman" panose="02020603050405020304" pitchFamily="18" charset="0"/>
              </a:rPr>
              <a:t>és webáruházi </a:t>
            </a:r>
            <a:r>
              <a:rPr lang="hu-HU" sz="1900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technikus</a:t>
            </a:r>
            <a:r>
              <a:rPr lang="hu-HU" sz="1900" i="1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, </a:t>
            </a:r>
            <a:r>
              <a:rPr lang="hu-HU" sz="1900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kereskedelmi értékesítő, </a:t>
            </a:r>
            <a:r>
              <a:rPr lang="hu-HU" sz="1900" b="1" dirty="0">
                <a:solidFill>
                  <a:srgbClr val="1B4A52"/>
                </a:solidFill>
                <a:cs typeface="Times New Roman" panose="02020603050405020304" pitchFamily="18" charset="0"/>
              </a:rPr>
              <a:t>K</a:t>
            </a:r>
            <a:r>
              <a:rPr lang="hu-HU" sz="1900" b="1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özlekedés </a:t>
            </a:r>
            <a:r>
              <a:rPr lang="hu-HU" sz="1900" b="1" dirty="0">
                <a:solidFill>
                  <a:srgbClr val="1B4A52"/>
                </a:solidFill>
                <a:cs typeface="Times New Roman" panose="02020603050405020304" pitchFamily="18" charset="0"/>
              </a:rPr>
              <a:t>és </a:t>
            </a:r>
            <a:r>
              <a:rPr lang="hu-HU" sz="1900" b="1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szállítmányozás: </a:t>
            </a:r>
            <a:r>
              <a:rPr lang="hu-HU" sz="1900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logisztikai technikus,</a:t>
            </a:r>
            <a:r>
              <a:rPr lang="hu-HU" sz="1900" b="1" i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hu-HU" sz="1900" b="1" dirty="0">
                <a:solidFill>
                  <a:srgbClr val="1B4A52"/>
                </a:solidFill>
                <a:cs typeface="Times New Roman" panose="02020603050405020304" pitchFamily="18" charset="0"/>
              </a:rPr>
              <a:t>E</a:t>
            </a:r>
            <a:r>
              <a:rPr lang="hu-HU" sz="1900" b="1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lektronika </a:t>
            </a:r>
            <a:r>
              <a:rPr lang="hu-HU" sz="1900" b="1" dirty="0">
                <a:solidFill>
                  <a:srgbClr val="1B4A52"/>
                </a:solidFill>
                <a:cs typeface="Times New Roman" panose="02020603050405020304" pitchFamily="18" charset="0"/>
              </a:rPr>
              <a:t>és </a:t>
            </a:r>
            <a:r>
              <a:rPr lang="hu-HU" sz="1900" b="1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elektrotechnika: </a:t>
            </a:r>
            <a:r>
              <a:rPr lang="hu-HU" sz="1900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ipari </a:t>
            </a:r>
            <a:r>
              <a:rPr lang="hu-HU" sz="1900" dirty="0">
                <a:solidFill>
                  <a:srgbClr val="1B4A52"/>
                </a:solidFill>
                <a:cs typeface="Times New Roman" panose="02020603050405020304" pitchFamily="18" charset="0"/>
              </a:rPr>
              <a:t>informatikai 	</a:t>
            </a:r>
            <a:r>
              <a:rPr lang="hu-HU" sz="1900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technikus, </a:t>
            </a:r>
            <a:r>
              <a:rPr lang="hu-HU" sz="1900" b="1" dirty="0">
                <a:solidFill>
                  <a:srgbClr val="1B4A52"/>
                </a:solidFill>
                <a:cs typeface="Times New Roman" panose="02020603050405020304" pitchFamily="18" charset="0"/>
              </a:rPr>
              <a:t>T</a:t>
            </a:r>
            <a:r>
              <a:rPr lang="hu-HU" sz="1900" b="1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urizmus-vendéglátás: </a:t>
            </a:r>
            <a:r>
              <a:rPr lang="hu-HU" sz="1900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turisztikai technikus</a:t>
            </a:r>
            <a:r>
              <a:rPr lang="hu-HU" sz="1900" i="1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, </a:t>
            </a:r>
            <a:r>
              <a:rPr lang="hu-HU" sz="1900" b="1" dirty="0">
                <a:solidFill>
                  <a:srgbClr val="1B4A52"/>
                </a:solidFill>
                <a:cs typeface="Times New Roman" panose="02020603050405020304" pitchFamily="18" charset="0"/>
              </a:rPr>
              <a:t>S</a:t>
            </a:r>
            <a:r>
              <a:rPr lang="hu-HU" sz="1900" b="1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pecializált gép- és járműgyártás: </a:t>
            </a:r>
            <a:r>
              <a:rPr lang="hu-HU" sz="1900" dirty="0" err="1" smtClean="0">
                <a:solidFill>
                  <a:srgbClr val="1B4A52"/>
                </a:solidFill>
                <a:cs typeface="Times New Roman" panose="02020603050405020304" pitchFamily="18" charset="0"/>
              </a:rPr>
              <a:t>mechtronikai</a:t>
            </a:r>
            <a:r>
              <a:rPr lang="hu-HU" sz="1900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 technikus</a:t>
            </a:r>
            <a:r>
              <a:rPr lang="hu-HU" sz="1900" b="1" i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hu-HU" sz="1900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karosszérialakatos</a:t>
            </a:r>
            <a:r>
              <a:rPr lang="hu-HU" sz="1900" b="1" i="1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, </a:t>
            </a:r>
            <a:r>
              <a:rPr lang="hu-HU" sz="1900" b="1" dirty="0">
                <a:solidFill>
                  <a:srgbClr val="FFC000"/>
                </a:solidFill>
                <a:cs typeface="Times New Roman" panose="02020603050405020304" pitchFamily="18" charset="0"/>
              </a:rPr>
              <a:t>G</a:t>
            </a:r>
            <a:r>
              <a:rPr lang="hu-HU" sz="1900" b="1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épészet: </a:t>
            </a:r>
            <a:r>
              <a:rPr lang="hu-HU" sz="1900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gépi </a:t>
            </a:r>
            <a:r>
              <a:rPr lang="hu-HU" sz="1900" dirty="0">
                <a:solidFill>
                  <a:srgbClr val="FFC000"/>
                </a:solidFill>
                <a:cs typeface="Times New Roman" panose="02020603050405020304" pitchFamily="18" charset="0"/>
              </a:rPr>
              <a:t>és CNC forgácsoló, hegesztő, </a:t>
            </a:r>
            <a:r>
              <a:rPr lang="hu-HU" sz="1900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szerszám- és készülékgyártó, </a:t>
            </a:r>
            <a:r>
              <a:rPr lang="hu-HU" sz="1900" b="1" dirty="0">
                <a:solidFill>
                  <a:srgbClr val="FFC000"/>
                </a:solidFill>
                <a:cs typeface="Times New Roman" panose="02020603050405020304" pitchFamily="18" charset="0"/>
              </a:rPr>
              <a:t>É</a:t>
            </a:r>
            <a:r>
              <a:rPr lang="hu-HU" sz="1900" b="1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pítőipar</a:t>
            </a:r>
            <a:r>
              <a:rPr lang="hu-HU" sz="1900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: kőműves</a:t>
            </a:r>
            <a:r>
              <a:rPr lang="hu-HU" sz="1900" dirty="0">
                <a:solidFill>
                  <a:srgbClr val="FFC000"/>
                </a:solidFill>
                <a:cs typeface="Times New Roman" panose="02020603050405020304" pitchFamily="18" charset="0"/>
              </a:rPr>
              <a:t>, festő-, mázoló és tapétázó, ács, </a:t>
            </a:r>
            <a:r>
              <a:rPr lang="hu-HU" sz="1900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szigetelő</a:t>
            </a:r>
            <a:endParaRPr lang="hu-HU" sz="1900" dirty="0">
              <a:solidFill>
                <a:srgbClr val="FFC000"/>
              </a:solidFill>
              <a:cs typeface="Times New Roman" panose="02020603050405020304" pitchFamily="18" charset="0"/>
            </a:endParaRPr>
          </a:p>
          <a:p>
            <a:r>
              <a:rPr lang="hu-HU" sz="1900" b="1" dirty="0">
                <a:solidFill>
                  <a:schemeClr val="tx1"/>
                </a:solidFill>
              </a:rPr>
              <a:t>JUHÁSZ GYULA REFORMÁTUS T (MAKÓ</a:t>
            </a:r>
            <a:r>
              <a:rPr lang="hu-HU" sz="1900" b="1" dirty="0" smtClean="0">
                <a:solidFill>
                  <a:schemeClr val="tx1"/>
                </a:solidFill>
              </a:rPr>
              <a:t>): </a:t>
            </a:r>
            <a:r>
              <a:rPr lang="hu-HU" sz="1900" b="1" dirty="0">
                <a:solidFill>
                  <a:srgbClr val="1D4C53"/>
                </a:solidFill>
              </a:rPr>
              <a:t>R</a:t>
            </a:r>
            <a:r>
              <a:rPr lang="hu-HU" sz="1900" b="1" dirty="0" smtClean="0">
                <a:solidFill>
                  <a:srgbClr val="1D4C53"/>
                </a:solidFill>
              </a:rPr>
              <a:t>endészet </a:t>
            </a:r>
            <a:r>
              <a:rPr lang="hu-HU" sz="1900" b="1" dirty="0">
                <a:solidFill>
                  <a:srgbClr val="1D4C53"/>
                </a:solidFill>
              </a:rPr>
              <a:t>és </a:t>
            </a:r>
            <a:r>
              <a:rPr lang="hu-HU" altLang="hu-HU" sz="1900" b="1" dirty="0" smtClean="0">
                <a:solidFill>
                  <a:srgbClr val="1D4C53"/>
                </a:solidFill>
                <a:cs typeface="Times New Roman" panose="02020603050405020304" pitchFamily="18" charset="0"/>
              </a:rPr>
              <a:t>közszolgálat</a:t>
            </a:r>
            <a:r>
              <a:rPr lang="hu-HU" altLang="hu-HU" sz="1900" dirty="0" smtClean="0">
                <a:solidFill>
                  <a:srgbClr val="1D4C53"/>
                </a:solidFill>
                <a:cs typeface="Times New Roman" panose="02020603050405020304" pitchFamily="18" charset="0"/>
              </a:rPr>
              <a:t>: közszolgálati technikus, </a:t>
            </a:r>
            <a:r>
              <a:rPr lang="hu-HU" altLang="hu-HU" sz="1900" b="1" dirty="0">
                <a:solidFill>
                  <a:srgbClr val="1D4C53"/>
                </a:solidFill>
                <a:cs typeface="Times New Roman" panose="02020603050405020304" pitchFamily="18" charset="0"/>
              </a:rPr>
              <a:t>E</a:t>
            </a:r>
            <a:r>
              <a:rPr lang="hu-HU" altLang="hu-HU" sz="1900" b="1" dirty="0" smtClean="0">
                <a:solidFill>
                  <a:srgbClr val="1D4C53"/>
                </a:solidFill>
                <a:cs typeface="Times New Roman" panose="02020603050405020304" pitchFamily="18" charset="0"/>
              </a:rPr>
              <a:t>gészségügy:</a:t>
            </a:r>
            <a:r>
              <a:rPr lang="hu-HU" altLang="hu-HU" sz="1900" dirty="0" smtClean="0">
                <a:solidFill>
                  <a:srgbClr val="1D4C53"/>
                </a:solidFill>
                <a:cs typeface="Times New Roman" panose="02020603050405020304" pitchFamily="18" charset="0"/>
              </a:rPr>
              <a:t> gyakorló ápoló, </a:t>
            </a:r>
            <a:r>
              <a:rPr lang="hu-HU" altLang="hu-HU" sz="1900" b="1" dirty="0">
                <a:solidFill>
                  <a:srgbClr val="1D4C53"/>
                </a:solidFill>
                <a:cs typeface="Times New Roman" panose="02020603050405020304" pitchFamily="18" charset="0"/>
              </a:rPr>
              <a:t>S</a:t>
            </a:r>
            <a:r>
              <a:rPr lang="hu-HU" altLang="hu-HU" sz="1900" b="1" dirty="0" smtClean="0">
                <a:solidFill>
                  <a:srgbClr val="1D4C53"/>
                </a:solidFill>
                <a:cs typeface="Times New Roman" panose="02020603050405020304" pitchFamily="18" charset="0"/>
              </a:rPr>
              <a:t>zociális: </a:t>
            </a:r>
            <a:r>
              <a:rPr lang="hu-HU" altLang="hu-HU" sz="1900" dirty="0" smtClean="0">
                <a:solidFill>
                  <a:srgbClr val="1D4C53"/>
                </a:solidFill>
                <a:cs typeface="Times New Roman" panose="02020603050405020304" pitchFamily="18" charset="0"/>
              </a:rPr>
              <a:t>kisgyermekgondozó – nevelő</a:t>
            </a:r>
            <a:endParaRPr lang="hu-HU" altLang="hu-HU" sz="1900" dirty="0">
              <a:solidFill>
                <a:srgbClr val="1D4C53"/>
              </a:solidFill>
              <a:cs typeface="Times New Roman" panose="02020603050405020304" pitchFamily="18" charset="0"/>
            </a:endParaRPr>
          </a:p>
          <a:p>
            <a:r>
              <a:rPr lang="hu-HU" sz="1900" b="1" dirty="0">
                <a:solidFill>
                  <a:schemeClr val="tx1"/>
                </a:solidFill>
              </a:rPr>
              <a:t>GALAMB T, SZK (MAKÓ</a:t>
            </a:r>
            <a:r>
              <a:rPr lang="hu-HU" sz="1900" b="1" dirty="0" smtClean="0">
                <a:solidFill>
                  <a:schemeClr val="tx1"/>
                </a:solidFill>
              </a:rPr>
              <a:t>): </a:t>
            </a:r>
            <a:r>
              <a:rPr lang="hu-HU" sz="1900" b="1" dirty="0" smtClean="0">
                <a:solidFill>
                  <a:srgbClr val="1B4A52"/>
                </a:solidFill>
              </a:rPr>
              <a:t>M</a:t>
            </a:r>
            <a:r>
              <a:rPr lang="hu-HU" sz="1900" b="1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ezőgazdaság </a:t>
            </a:r>
            <a:r>
              <a:rPr lang="hu-HU" sz="1900" b="1" dirty="0">
                <a:solidFill>
                  <a:srgbClr val="1B4A52"/>
                </a:solidFill>
                <a:cs typeface="Times New Roman" panose="02020603050405020304" pitchFamily="18" charset="0"/>
              </a:rPr>
              <a:t>és erdészet</a:t>
            </a:r>
            <a:r>
              <a:rPr lang="hu-HU" sz="1900" dirty="0">
                <a:solidFill>
                  <a:srgbClr val="1B4A52"/>
                </a:solidFill>
                <a:cs typeface="Times New Roman" panose="02020603050405020304" pitchFamily="18" charset="0"/>
              </a:rPr>
              <a:t>: mezőgazdasági technikus, mezőgazdasági gépésztechnikus, </a:t>
            </a:r>
            <a:r>
              <a:rPr lang="hu-HU" altLang="hu-HU" sz="1900" dirty="0">
                <a:solidFill>
                  <a:srgbClr val="FFC000"/>
                </a:solidFill>
                <a:cs typeface="Times New Roman" panose="02020603050405020304" pitchFamily="18" charset="0"/>
              </a:rPr>
              <a:t>mezőgazdasági gépész, kertész, gazda, </a:t>
            </a:r>
            <a:r>
              <a:rPr lang="hu-HU" altLang="hu-HU" sz="1900" b="1" dirty="0" smtClean="0">
                <a:solidFill>
                  <a:srgbClr val="1B4A52"/>
                </a:solidFill>
                <a:cs typeface="Times New Roman" panose="02020603050405020304" pitchFamily="18" charset="0"/>
              </a:rPr>
              <a:t>Gépészet</a:t>
            </a:r>
            <a:r>
              <a:rPr lang="hu-HU" altLang="hu-HU" sz="1900" dirty="0">
                <a:solidFill>
                  <a:srgbClr val="1B4A52"/>
                </a:solidFill>
                <a:cs typeface="Times New Roman" panose="02020603050405020304" pitchFamily="18" charset="0"/>
              </a:rPr>
              <a:t>: </a:t>
            </a:r>
            <a:r>
              <a:rPr lang="hu-HU" altLang="hu-HU" sz="1900" dirty="0">
                <a:solidFill>
                  <a:srgbClr val="FFC000"/>
                </a:solidFill>
                <a:cs typeface="Times New Roman" panose="02020603050405020304" pitchFamily="18" charset="0"/>
              </a:rPr>
              <a:t>szerszám-és </a:t>
            </a:r>
            <a:r>
              <a:rPr lang="hu-HU" altLang="hu-HU" sz="1900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készülékgyártó</a:t>
            </a:r>
          </a:p>
          <a:p>
            <a:r>
              <a:rPr lang="hu-HU" altLang="hu-HU" sz="19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ÁRPÁD FEJEDELEM KATOLIS T (KISTELEK): </a:t>
            </a:r>
            <a:r>
              <a:rPr lang="hu-HU" altLang="hu-HU" sz="1900" b="1" dirty="0" smtClean="0">
                <a:solidFill>
                  <a:srgbClr val="194650"/>
                </a:solidFill>
                <a:cs typeface="Times New Roman" panose="02020603050405020304" pitchFamily="18" charset="0"/>
              </a:rPr>
              <a:t>Informatika és távközlés:</a:t>
            </a:r>
            <a:r>
              <a:rPr lang="hu-HU" dirty="0">
                <a:solidFill>
                  <a:srgbClr val="194650"/>
                </a:solidFill>
              </a:rPr>
              <a:t> </a:t>
            </a:r>
            <a:r>
              <a:rPr lang="hu-HU" dirty="0" smtClean="0">
                <a:solidFill>
                  <a:srgbClr val="194650"/>
                </a:solidFill>
              </a:rPr>
              <a:t>informatikai </a:t>
            </a:r>
            <a:r>
              <a:rPr lang="hu-HU" dirty="0">
                <a:solidFill>
                  <a:srgbClr val="1A4951"/>
                </a:solidFill>
              </a:rPr>
              <a:t>rendszer- és </a:t>
            </a:r>
            <a:r>
              <a:rPr lang="hu-HU">
                <a:solidFill>
                  <a:srgbClr val="1A4951"/>
                </a:solidFill>
              </a:rPr>
              <a:t>alkalmazás-üzemeltető </a:t>
            </a:r>
            <a:r>
              <a:rPr lang="hu-HU" smtClean="0">
                <a:solidFill>
                  <a:srgbClr val="1A4951"/>
                </a:solidFill>
              </a:rPr>
              <a:t>technikus</a:t>
            </a:r>
            <a:endParaRPr lang="hu-HU" sz="1900" dirty="0">
              <a:solidFill>
                <a:srgbClr val="FFC000"/>
              </a:solidFill>
            </a:endParaRPr>
          </a:p>
          <a:p>
            <a:endParaRPr lang="hu-HU" sz="19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26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>
            <a:extLst>
              <a:ext uri="{FF2B5EF4-FFF2-40B4-BE49-F238E27FC236}">
                <a16:creationId xmlns:a16="http://schemas.microsoft.com/office/drawing/2014/main" id="{6956E0C3-4105-4046-9E3E-04E30261C9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2965" y="304803"/>
            <a:ext cx="7168477" cy="911389"/>
          </a:xfrm>
          <a:prstGeom prst="rect">
            <a:avLst/>
          </a:prstGeom>
        </p:spPr>
        <p:txBody>
          <a:bodyPr vert="horz" lIns="91416" tIns="45708" rIns="91416" bIns="4570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2800" b="1" kern="1200" cap="all" baseline="0" dirty="0" smtClean="0">
                <a:solidFill>
                  <a:srgbClr val="8C83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cap="none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Iskolatípusok</a:t>
            </a:r>
            <a:r>
              <a:rPr lang="hu-HU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cap="none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KÃ©ptalÃ¡lat a kÃ¶vetkezÅre: âIPAR 4.0 szakkÃ©pzÃ©sâ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438400"/>
            <a:ext cx="421286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567716"/>
            <a:ext cx="2075703" cy="2290285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507297" y="1533465"/>
            <a:ext cx="3658553" cy="5201424"/>
          </a:xfrm>
          <a:prstGeom prst="rect">
            <a:avLst/>
          </a:prstGeom>
          <a:noFill/>
          <a:ln>
            <a:solidFill>
              <a:srgbClr val="00487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Technikum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Szakképző Iskola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Szakgimnázium</a:t>
            </a:r>
            <a:endParaRPr kumimoji="0" lang="hu-HU" sz="1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Gimnázium</a:t>
            </a:r>
            <a:endParaRPr kumimoji="0" lang="hu-HU" sz="1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Szakiskola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Kollégium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Általános iskola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Jobbra nyíl 8"/>
          <p:cNvSpPr/>
          <p:nvPr/>
        </p:nvSpPr>
        <p:spPr>
          <a:xfrm>
            <a:off x="5559537" y="1903495"/>
            <a:ext cx="914638" cy="45720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Jobbra nyíl 11"/>
          <p:cNvSpPr/>
          <p:nvPr/>
        </p:nvSpPr>
        <p:spPr>
          <a:xfrm>
            <a:off x="5593740" y="4448446"/>
            <a:ext cx="914638" cy="4572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Jobbra nyíl feliratnak 9"/>
          <p:cNvSpPr/>
          <p:nvPr/>
        </p:nvSpPr>
        <p:spPr>
          <a:xfrm rot="10800000">
            <a:off x="9304735" y="1243334"/>
            <a:ext cx="861115" cy="1779252"/>
          </a:xfrm>
          <a:prstGeom prst="rightArrowCallou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Szakképzés  területei</a:t>
            </a:r>
          </a:p>
        </p:txBody>
      </p:sp>
      <p:sp>
        <p:nvSpPr>
          <p:cNvPr id="15" name="Jobbra nyíl feliratnak 9"/>
          <p:cNvSpPr/>
          <p:nvPr/>
        </p:nvSpPr>
        <p:spPr>
          <a:xfrm rot="10800000">
            <a:off x="9304734" y="3629991"/>
            <a:ext cx="904597" cy="2271153"/>
          </a:xfrm>
          <a:prstGeom prst="rightArrow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Köznevelés  területei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5231905" y="1412776"/>
            <a:ext cx="936104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Szkt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5231905" y="5129192"/>
            <a:ext cx="936104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Nkt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3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82"/>
    </mc:Choice>
    <mc:Fallback xmlns="">
      <p:transition spd="slow" advTm="21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097280" y="798490"/>
            <a:ext cx="10014857" cy="3394691"/>
          </a:xfrm>
        </p:spPr>
        <p:txBody>
          <a:bodyPr/>
          <a:lstStyle/>
          <a:p>
            <a:pPr algn="ctr"/>
            <a:r>
              <a:rPr lang="hu-HU" sz="3200" b="1" dirty="0" smtClean="0"/>
              <a:t/>
            </a:r>
            <a:br>
              <a:rPr lang="hu-HU" sz="3200" b="1" dirty="0" smtClean="0"/>
            </a:br>
            <a:r>
              <a:rPr lang="hu-HU" b="1" dirty="0" smtClean="0">
                <a:solidFill>
                  <a:schemeClr val="bg1"/>
                </a:solidFill>
              </a:rPr>
              <a:t>Köszönjük a figyelmet!</a:t>
            </a:r>
            <a:br>
              <a:rPr lang="hu-HU" b="1" dirty="0" smtClean="0">
                <a:solidFill>
                  <a:schemeClr val="bg1"/>
                </a:solidFill>
              </a:rPr>
            </a:br>
            <a:r>
              <a:rPr lang="hu-HU" b="1" dirty="0" smtClean="0">
                <a:solidFill>
                  <a:schemeClr val="bg1"/>
                </a:solidFill>
              </a:rPr>
              <a:t/>
            </a:r>
            <a:br>
              <a:rPr lang="hu-HU" b="1" dirty="0" smtClean="0">
                <a:solidFill>
                  <a:schemeClr val="bg1"/>
                </a:solidFill>
              </a:rPr>
            </a:br>
            <a:r>
              <a:rPr lang="hu-HU" sz="2400" b="1" dirty="0" smtClean="0">
                <a:solidFill>
                  <a:schemeClr val="bg1"/>
                </a:solidFill>
                <a:hlinkClick r:id="rId2"/>
              </a:rPr>
              <a:t>csmpsz.palyavalasztas@gmail.com</a:t>
            </a:r>
            <a:r>
              <a:rPr lang="hu-HU" sz="2400" b="1" dirty="0">
                <a:solidFill>
                  <a:schemeClr val="bg1"/>
                </a:solidFill>
              </a:rPr>
              <a:t/>
            </a:r>
            <a:br>
              <a:rPr lang="hu-HU" sz="2400" b="1" dirty="0">
                <a:solidFill>
                  <a:schemeClr val="bg1"/>
                </a:solidFill>
              </a:rPr>
            </a:br>
            <a:r>
              <a:rPr lang="hu-HU" sz="2400" b="1" dirty="0" smtClean="0">
                <a:solidFill>
                  <a:schemeClr val="bg1"/>
                </a:solidFill>
              </a:rPr>
              <a:t>www.palyavalasztas.csmpsz.hu</a:t>
            </a:r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b="4549"/>
          <a:stretch/>
        </p:blipFill>
        <p:spPr>
          <a:xfrm>
            <a:off x="2760618" y="4893972"/>
            <a:ext cx="7259960" cy="184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04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70" y="152383"/>
            <a:ext cx="11940329" cy="6705616"/>
          </a:xfrm>
          <a:prstGeom prst="rect">
            <a:avLst/>
          </a:prstGeom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7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6"/>
    </mc:Choice>
    <mc:Fallback xmlns="">
      <p:transition spd="slow" advTm="13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325688" y="485775"/>
            <a:ext cx="79930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hu-HU" altLang="hu-HU" sz="2400" b="1">
              <a:solidFill>
                <a:srgbClr val="081F5B"/>
              </a:solidFill>
              <a:latin typeface="Arial Black" panose="020B0A04020102020204" pitchFamily="34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0129839" y="6453189"/>
            <a:ext cx="5032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85000"/>
              <a:buFontTx/>
              <a:buNone/>
            </a:pPr>
            <a:endParaRPr lang="hu-HU" altLang="hu-HU" sz="1200">
              <a:solidFill>
                <a:srgbClr val="081F5B"/>
              </a:solidFill>
              <a:latin typeface="Arial" panose="020B0604020202020204" pitchFamily="3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003635" y="2883486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u-HU" altLang="hu-HU" sz="160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724998" name="Rectangle 6"/>
          <p:cNvSpPr>
            <a:spLocks noChangeArrowheads="1"/>
          </p:cNvSpPr>
          <p:nvPr/>
        </p:nvSpPr>
        <p:spPr bwMode="auto">
          <a:xfrm>
            <a:off x="1193072" y="4651376"/>
            <a:ext cx="2825435" cy="1655762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hu-HU" sz="2400" b="1" dirty="0">
                <a:solidFill>
                  <a:schemeClr val="bg1"/>
                </a:solidFill>
              </a:rPr>
              <a:t>Gimnázium</a:t>
            </a:r>
          </a:p>
        </p:txBody>
      </p:sp>
      <p:sp>
        <p:nvSpPr>
          <p:cNvPr id="724999" name="Rectangle 7"/>
          <p:cNvSpPr>
            <a:spLocks noChangeArrowheads="1"/>
          </p:cNvSpPr>
          <p:nvPr/>
        </p:nvSpPr>
        <p:spPr bwMode="auto">
          <a:xfrm>
            <a:off x="4659087" y="4651376"/>
            <a:ext cx="3021873" cy="16557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hu-HU" sz="2400" b="1" dirty="0">
                <a:solidFill>
                  <a:schemeClr val="bg1"/>
                </a:solidFill>
              </a:rPr>
              <a:t>Technikum</a:t>
            </a:r>
          </a:p>
        </p:txBody>
      </p:sp>
      <p:sp>
        <p:nvSpPr>
          <p:cNvPr id="725000" name="Rectangle 8"/>
          <p:cNvSpPr>
            <a:spLocks noChangeArrowheads="1"/>
          </p:cNvSpPr>
          <p:nvPr/>
        </p:nvSpPr>
        <p:spPr bwMode="auto">
          <a:xfrm>
            <a:off x="8339096" y="4651376"/>
            <a:ext cx="2825292" cy="1655762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hu-HU" sz="2400" b="1" dirty="0">
                <a:solidFill>
                  <a:schemeClr val="bg1"/>
                </a:solidFill>
              </a:rPr>
              <a:t>Szakképző iskola</a:t>
            </a:r>
          </a:p>
        </p:txBody>
      </p:sp>
      <p:sp>
        <p:nvSpPr>
          <p:cNvPr id="24584" name="Text Box 12"/>
          <p:cNvSpPr txBox="1">
            <a:spLocks noChangeArrowheads="1"/>
          </p:cNvSpPr>
          <p:nvPr/>
        </p:nvSpPr>
        <p:spPr bwMode="auto">
          <a:xfrm>
            <a:off x="8427538" y="4241801"/>
            <a:ext cx="27368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ClrTx/>
              <a:buNone/>
            </a:pPr>
            <a:r>
              <a:rPr lang="hu-HU" altLang="hu-HU" b="1" dirty="0">
                <a:latin typeface="+mn-lt"/>
              </a:rPr>
              <a:t>+ÉRETTSÉGI</a:t>
            </a:r>
          </a:p>
        </p:txBody>
      </p:sp>
      <p:sp>
        <p:nvSpPr>
          <p:cNvPr id="725005" name="AutoShape 13"/>
          <p:cNvSpPr>
            <a:spLocks noChangeArrowheads="1"/>
          </p:cNvSpPr>
          <p:nvPr/>
        </p:nvSpPr>
        <p:spPr bwMode="auto">
          <a:xfrm>
            <a:off x="1193073" y="1978820"/>
            <a:ext cx="1889125" cy="2602705"/>
          </a:xfrm>
          <a:prstGeom prst="upArrow">
            <a:avLst>
              <a:gd name="adj1" fmla="val 50000"/>
              <a:gd name="adj2" fmla="val 26014"/>
            </a:avLst>
          </a:prstGeom>
          <a:gradFill rotWithShape="1">
            <a:gsLst>
              <a:gs pos="0">
                <a:schemeClr val="tx2">
                  <a:gamma/>
                  <a:shade val="46275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hu-HU">
              <a:latin typeface="Arial" charset="0"/>
            </a:endParaRPr>
          </a:p>
        </p:txBody>
      </p:sp>
      <p:sp>
        <p:nvSpPr>
          <p:cNvPr id="725006" name="AutoShape 14"/>
          <p:cNvSpPr>
            <a:spLocks noChangeArrowheads="1"/>
          </p:cNvSpPr>
          <p:nvPr/>
        </p:nvSpPr>
        <p:spPr bwMode="auto">
          <a:xfrm rot="5400000" flipH="1">
            <a:off x="2402975" y="3054440"/>
            <a:ext cx="2212795" cy="841375"/>
          </a:xfrm>
          <a:custGeom>
            <a:avLst/>
            <a:gdLst>
              <a:gd name="G0" fmla="+- 10726 0 0"/>
              <a:gd name="G1" fmla="+- 17951 0 0"/>
              <a:gd name="G2" fmla="+- 7175 0 0"/>
              <a:gd name="G3" fmla="*/ 10726 1 2"/>
              <a:gd name="G4" fmla="+- G3 10800 0"/>
              <a:gd name="G5" fmla="+- 21600 10726 17951"/>
              <a:gd name="G6" fmla="+- 17951 7175 0"/>
              <a:gd name="G7" fmla="*/ G6 1 2"/>
              <a:gd name="G8" fmla="*/ 17951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7951 1 2"/>
              <a:gd name="G15" fmla="+- G5 0 G4"/>
              <a:gd name="G16" fmla="+- G0 0 G4"/>
              <a:gd name="G17" fmla="*/ G2 G15 G16"/>
              <a:gd name="T0" fmla="*/ 16163 w 21600"/>
              <a:gd name="T1" fmla="*/ 0 h 21600"/>
              <a:gd name="T2" fmla="*/ 10726 w 21600"/>
              <a:gd name="T3" fmla="*/ 7175 h 21600"/>
              <a:gd name="T4" fmla="*/ 0 w 21600"/>
              <a:gd name="T5" fmla="*/ 19449 h 21600"/>
              <a:gd name="T6" fmla="*/ 8976 w 21600"/>
              <a:gd name="T7" fmla="*/ 21600 h 21600"/>
              <a:gd name="T8" fmla="*/ 17951 w 21600"/>
              <a:gd name="T9" fmla="*/ 15117 h 21600"/>
              <a:gd name="T10" fmla="*/ 21600 w 21600"/>
              <a:gd name="T11" fmla="*/ 7175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163" y="0"/>
                </a:moveTo>
                <a:lnTo>
                  <a:pt x="10726" y="7175"/>
                </a:lnTo>
                <a:lnTo>
                  <a:pt x="14375" y="7175"/>
                </a:lnTo>
                <a:lnTo>
                  <a:pt x="14375" y="17297"/>
                </a:lnTo>
                <a:lnTo>
                  <a:pt x="0" y="17297"/>
                </a:lnTo>
                <a:lnTo>
                  <a:pt x="0" y="21600"/>
                </a:lnTo>
                <a:lnTo>
                  <a:pt x="17951" y="21600"/>
                </a:lnTo>
                <a:lnTo>
                  <a:pt x="17951" y="7175"/>
                </a:lnTo>
                <a:lnTo>
                  <a:pt x="21600" y="7175"/>
                </a:lnTo>
                <a:close/>
              </a:path>
            </a:pathLst>
          </a:custGeom>
          <a:gradFill rotWithShape="1">
            <a:gsLst>
              <a:gs pos="0">
                <a:schemeClr val="tx2">
                  <a:gamma/>
                  <a:shade val="46275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hu-HU">
              <a:latin typeface="Arial" charset="0"/>
            </a:endParaRPr>
          </a:p>
        </p:txBody>
      </p:sp>
      <p:sp>
        <p:nvSpPr>
          <p:cNvPr id="725007" name="AutoShape 15"/>
          <p:cNvSpPr>
            <a:spLocks noChangeArrowheads="1"/>
          </p:cNvSpPr>
          <p:nvPr/>
        </p:nvSpPr>
        <p:spPr bwMode="auto">
          <a:xfrm>
            <a:off x="4979988" y="2001702"/>
            <a:ext cx="1619250" cy="2579824"/>
          </a:xfrm>
          <a:prstGeom prst="up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tx2">
                  <a:gamma/>
                  <a:shade val="46275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hu-HU">
              <a:latin typeface="Arial" charset="0"/>
            </a:endParaRPr>
          </a:p>
        </p:txBody>
      </p:sp>
      <p:sp>
        <p:nvSpPr>
          <p:cNvPr id="725008" name="AutoShape 16"/>
          <p:cNvSpPr>
            <a:spLocks noChangeArrowheads="1"/>
          </p:cNvSpPr>
          <p:nvPr/>
        </p:nvSpPr>
        <p:spPr bwMode="auto">
          <a:xfrm>
            <a:off x="6600826" y="3393281"/>
            <a:ext cx="504825" cy="1188245"/>
          </a:xfrm>
          <a:prstGeom prst="upArrow">
            <a:avLst>
              <a:gd name="adj1" fmla="val 35907"/>
              <a:gd name="adj2" fmla="val 27910"/>
            </a:avLst>
          </a:prstGeom>
          <a:gradFill rotWithShape="1">
            <a:gsLst>
              <a:gs pos="0">
                <a:schemeClr val="tx2">
                  <a:gamma/>
                  <a:shade val="46275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hu-HU">
              <a:latin typeface="Arial" charset="0"/>
            </a:endParaRPr>
          </a:p>
        </p:txBody>
      </p:sp>
      <p:sp>
        <p:nvSpPr>
          <p:cNvPr id="725009" name="Rectangle 17"/>
          <p:cNvSpPr>
            <a:spLocks noChangeArrowheads="1"/>
          </p:cNvSpPr>
          <p:nvPr/>
        </p:nvSpPr>
        <p:spPr bwMode="auto">
          <a:xfrm>
            <a:off x="4018508" y="2503488"/>
            <a:ext cx="4320588" cy="792162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hu-HU" sz="2400" b="1" dirty="0">
                <a:solidFill>
                  <a:schemeClr val="bg1"/>
                </a:solidFill>
              </a:rPr>
              <a:t>Érettségire épülő szakmák</a:t>
            </a:r>
          </a:p>
        </p:txBody>
      </p:sp>
      <p:sp>
        <p:nvSpPr>
          <p:cNvPr id="725011" name="AutoShape 19"/>
          <p:cNvSpPr>
            <a:spLocks noChangeArrowheads="1"/>
          </p:cNvSpPr>
          <p:nvPr/>
        </p:nvSpPr>
        <p:spPr bwMode="auto">
          <a:xfrm>
            <a:off x="1193073" y="1224756"/>
            <a:ext cx="9971315" cy="656433"/>
          </a:xfrm>
          <a:prstGeom prst="flowChartProcess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hu-HU" sz="2400" b="1" dirty="0">
                <a:solidFill>
                  <a:schemeClr val="bg1"/>
                </a:solidFill>
              </a:rPr>
              <a:t>Felsőoktatás</a:t>
            </a:r>
          </a:p>
        </p:txBody>
      </p:sp>
      <p:sp>
        <p:nvSpPr>
          <p:cNvPr id="25615" name="Rectangle 20"/>
          <p:cNvSpPr>
            <a:spLocks noChangeArrowheads="1"/>
          </p:cNvSpPr>
          <p:nvPr/>
        </p:nvSpPr>
        <p:spPr bwMode="auto">
          <a:xfrm>
            <a:off x="2171701" y="485775"/>
            <a:ext cx="79930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sz="3600" b="1" cap="all" dirty="0">
                <a:latin typeface="+mn-lt"/>
              </a:rPr>
              <a:t>Továbbtanulási lehetőségek</a:t>
            </a:r>
          </a:p>
        </p:txBody>
      </p:sp>
      <p:sp>
        <p:nvSpPr>
          <p:cNvPr id="19" name="AutoShape 16"/>
          <p:cNvSpPr>
            <a:spLocks noChangeArrowheads="1"/>
          </p:cNvSpPr>
          <p:nvPr/>
        </p:nvSpPr>
        <p:spPr bwMode="auto">
          <a:xfrm>
            <a:off x="9829346" y="2001702"/>
            <a:ext cx="431800" cy="2197100"/>
          </a:xfrm>
          <a:prstGeom prst="upArrow">
            <a:avLst>
              <a:gd name="adj1" fmla="val 35907"/>
              <a:gd name="adj2" fmla="val 27910"/>
            </a:avLst>
          </a:prstGeom>
          <a:gradFill rotWithShape="1">
            <a:gsLst>
              <a:gs pos="0">
                <a:schemeClr val="tx2">
                  <a:gamma/>
                  <a:shade val="46275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hu-HU">
              <a:latin typeface="Arial" charset="0"/>
            </a:endParaRPr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 rot="5400000" flipH="1" flipV="1">
            <a:off x="8253233" y="2711134"/>
            <a:ext cx="1661976" cy="1313360"/>
          </a:xfrm>
          <a:custGeom>
            <a:avLst/>
            <a:gdLst>
              <a:gd name="G0" fmla="+- 10726 0 0"/>
              <a:gd name="G1" fmla="+- 17951 0 0"/>
              <a:gd name="G2" fmla="+- 7175 0 0"/>
              <a:gd name="G3" fmla="*/ 10726 1 2"/>
              <a:gd name="G4" fmla="+- G3 10800 0"/>
              <a:gd name="G5" fmla="+- 21600 10726 17951"/>
              <a:gd name="G6" fmla="+- 17951 7175 0"/>
              <a:gd name="G7" fmla="*/ G6 1 2"/>
              <a:gd name="G8" fmla="*/ 17951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7951 1 2"/>
              <a:gd name="G15" fmla="+- G5 0 G4"/>
              <a:gd name="G16" fmla="+- G0 0 G4"/>
              <a:gd name="G17" fmla="*/ G2 G15 G16"/>
              <a:gd name="T0" fmla="*/ 16163 w 21600"/>
              <a:gd name="T1" fmla="*/ 0 h 21600"/>
              <a:gd name="T2" fmla="*/ 10726 w 21600"/>
              <a:gd name="T3" fmla="*/ 7175 h 21600"/>
              <a:gd name="T4" fmla="*/ 0 w 21600"/>
              <a:gd name="T5" fmla="*/ 19449 h 21600"/>
              <a:gd name="T6" fmla="*/ 8976 w 21600"/>
              <a:gd name="T7" fmla="*/ 21600 h 21600"/>
              <a:gd name="T8" fmla="*/ 17951 w 21600"/>
              <a:gd name="T9" fmla="*/ 15117 h 21600"/>
              <a:gd name="T10" fmla="*/ 21600 w 21600"/>
              <a:gd name="T11" fmla="*/ 7175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163" y="0"/>
                </a:moveTo>
                <a:lnTo>
                  <a:pt x="10726" y="7175"/>
                </a:lnTo>
                <a:lnTo>
                  <a:pt x="14375" y="7175"/>
                </a:lnTo>
                <a:lnTo>
                  <a:pt x="14375" y="17297"/>
                </a:lnTo>
                <a:lnTo>
                  <a:pt x="0" y="17297"/>
                </a:lnTo>
                <a:lnTo>
                  <a:pt x="0" y="21600"/>
                </a:lnTo>
                <a:lnTo>
                  <a:pt x="17951" y="21600"/>
                </a:lnTo>
                <a:lnTo>
                  <a:pt x="17951" y="7175"/>
                </a:lnTo>
                <a:lnTo>
                  <a:pt x="21600" y="7175"/>
                </a:lnTo>
                <a:close/>
              </a:path>
            </a:pathLst>
          </a:custGeom>
          <a:gradFill rotWithShape="1">
            <a:gsLst>
              <a:gs pos="0">
                <a:schemeClr val="tx2">
                  <a:gamma/>
                  <a:shade val="46275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hu-HU">
              <a:latin typeface="Arial" charset="0"/>
            </a:endParaRPr>
          </a:p>
        </p:txBody>
      </p:sp>
      <p:pic>
        <p:nvPicPr>
          <p:cNvPr id="2" name="Hang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3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0"/>
    </mc:Choice>
    <mc:Fallback xmlns="">
      <p:transition spd="slow" advTm="8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7646" y="973669"/>
            <a:ext cx="10667999" cy="706964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GIMNÁZIUM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57646" y="2438400"/>
            <a:ext cx="10667999" cy="3936274"/>
          </a:xfrm>
        </p:spPr>
        <p:txBody>
          <a:bodyPr>
            <a:normAutofit/>
          </a:bodyPr>
          <a:lstStyle/>
          <a:p>
            <a:r>
              <a:rPr lang="hu-HU" sz="2200" b="1" dirty="0" smtClean="0">
                <a:solidFill>
                  <a:schemeClr val="tx1"/>
                </a:solidFill>
              </a:rPr>
              <a:t>Közismereti tárgyak oktatása, általános műveltség fejlesztése</a:t>
            </a:r>
          </a:p>
          <a:p>
            <a:pPr lvl="0"/>
            <a:r>
              <a:rPr lang="hu-HU" sz="2200" b="1" dirty="0">
                <a:solidFill>
                  <a:schemeClr val="tx1"/>
                </a:solidFill>
              </a:rPr>
              <a:t>Tagozat (emelt óraszám), fakultáció választás</a:t>
            </a:r>
          </a:p>
          <a:p>
            <a:pPr lvl="0"/>
            <a:r>
              <a:rPr lang="hu-HU" sz="2200" b="1" u="sng" dirty="0">
                <a:solidFill>
                  <a:schemeClr val="tx1"/>
                </a:solidFill>
              </a:rPr>
              <a:t>Záró dokumentum</a:t>
            </a:r>
            <a:r>
              <a:rPr lang="hu-HU" sz="2200" b="1" dirty="0">
                <a:solidFill>
                  <a:schemeClr val="tx1"/>
                </a:solidFill>
              </a:rPr>
              <a:t>: érettségi vizsga (4 kötelező, egy szabadon választott tárgyból)</a:t>
            </a:r>
          </a:p>
          <a:p>
            <a:pPr lvl="0"/>
            <a:r>
              <a:rPr lang="hu-HU" sz="2200" b="1" dirty="0">
                <a:solidFill>
                  <a:schemeClr val="tx1"/>
                </a:solidFill>
              </a:rPr>
              <a:t>50 óra közösségi szolgálat teljesítése</a:t>
            </a:r>
          </a:p>
          <a:p>
            <a:pPr lvl="0">
              <a:lnSpc>
                <a:spcPct val="150000"/>
              </a:lnSpc>
            </a:pPr>
            <a:r>
              <a:rPr lang="hu-HU" sz="2200" b="1" u="sng" dirty="0">
                <a:solidFill>
                  <a:schemeClr val="tx1"/>
                </a:solidFill>
              </a:rPr>
              <a:t>Továbbtanulási lehetőségek</a:t>
            </a:r>
            <a:r>
              <a:rPr lang="hu-HU" sz="2200" b="1" dirty="0">
                <a:solidFill>
                  <a:schemeClr val="tx1"/>
                </a:solidFill>
              </a:rPr>
              <a:t>: 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hu-HU" sz="2200" b="1" dirty="0">
                <a:solidFill>
                  <a:schemeClr val="tx1"/>
                </a:solidFill>
              </a:rPr>
              <a:t>	- felsőoktatás </a:t>
            </a:r>
            <a:r>
              <a:rPr lang="hu-HU" sz="2200" b="1" dirty="0" smtClean="0">
                <a:solidFill>
                  <a:schemeClr val="tx1"/>
                </a:solidFill>
              </a:rPr>
              <a:t>(emelt szintű érettségi</a:t>
            </a:r>
            <a:r>
              <a:rPr lang="hu-HU" sz="2200" b="1" dirty="0">
                <a:solidFill>
                  <a:schemeClr val="tx1"/>
                </a:solidFill>
              </a:rPr>
              <a:t>)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hu-HU" sz="2200" b="1" dirty="0">
                <a:solidFill>
                  <a:schemeClr val="tx1"/>
                </a:solidFill>
              </a:rPr>
              <a:t>	- szakképzés (felső-, vagy középfokú)</a:t>
            </a:r>
          </a:p>
          <a:p>
            <a:endParaRPr lang="hu-HU" sz="2200" b="1" dirty="0"/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61"/>
    </mc:Choice>
    <mc:Fallback xmlns="">
      <p:transition spd="slow" advTm="48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4103" y="973669"/>
            <a:ext cx="10763793" cy="706964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smtClean="0">
                <a:solidFill>
                  <a:schemeClr val="bg1"/>
                </a:solidFill>
              </a:rPr>
              <a:t>Ki tanuljon gimnáziumban?</a:t>
            </a:r>
            <a:endParaRPr lang="hu-HU" sz="3600" b="1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4103" y="2621280"/>
            <a:ext cx="10763793" cy="3744685"/>
          </a:xfrm>
        </p:spPr>
        <p:txBody>
          <a:bodyPr>
            <a:normAutofit fontScale="92500"/>
          </a:bodyPr>
          <a:lstStyle/>
          <a:p>
            <a:pPr lvl="0">
              <a:lnSpc>
                <a:spcPct val="100000"/>
              </a:lnSpc>
            </a:pPr>
            <a:r>
              <a:rPr lang="hu-HU" sz="2400" b="1" dirty="0">
                <a:solidFill>
                  <a:prstClr val="black"/>
                </a:solidFill>
              </a:rPr>
              <a:t>Aki teljesíti a felvételi követelményeket </a:t>
            </a:r>
            <a:r>
              <a:rPr lang="hu-HU" sz="2400" dirty="0">
                <a:solidFill>
                  <a:prstClr val="black"/>
                </a:solidFill>
              </a:rPr>
              <a:t>(írásbeli, szóbeli, alkalmassági)</a:t>
            </a:r>
          </a:p>
          <a:p>
            <a:pPr lvl="0">
              <a:lnSpc>
                <a:spcPct val="100000"/>
              </a:lnSpc>
            </a:pPr>
            <a:r>
              <a:rPr lang="hu-HU" sz="2400" b="1" dirty="0">
                <a:solidFill>
                  <a:prstClr val="black"/>
                </a:solidFill>
              </a:rPr>
              <a:t>Aki fejleszteni szeretné általános </a:t>
            </a:r>
            <a:r>
              <a:rPr lang="hu-HU" sz="2400" b="1" dirty="0" smtClean="0">
                <a:solidFill>
                  <a:prstClr val="black"/>
                </a:solidFill>
              </a:rPr>
              <a:t>műveltségét</a:t>
            </a:r>
          </a:p>
          <a:p>
            <a:pPr lvl="0">
              <a:lnSpc>
                <a:spcPct val="100000"/>
              </a:lnSpc>
            </a:pPr>
            <a:r>
              <a:rPr lang="hu-HU" sz="2400" b="1" dirty="0" smtClean="0">
                <a:solidFill>
                  <a:prstClr val="black"/>
                </a:solidFill>
              </a:rPr>
              <a:t>Aki szívesen tanul, teljesítménye folyamatos és állandó</a:t>
            </a:r>
          </a:p>
          <a:p>
            <a:pPr lvl="0">
              <a:lnSpc>
                <a:spcPct val="100000"/>
              </a:lnSpc>
            </a:pPr>
            <a:r>
              <a:rPr lang="hu-HU" sz="2400" b="1" dirty="0" smtClean="0">
                <a:solidFill>
                  <a:prstClr val="black"/>
                </a:solidFill>
              </a:rPr>
              <a:t>Aki képes a magasabb követelményrendszernek megfelelni</a:t>
            </a:r>
            <a:endParaRPr lang="hu-HU" sz="2400" b="1" dirty="0">
              <a:solidFill>
                <a:prstClr val="black"/>
              </a:solidFill>
            </a:endParaRPr>
          </a:p>
          <a:p>
            <a:pPr lvl="0">
              <a:lnSpc>
                <a:spcPct val="100000"/>
              </a:lnSpc>
            </a:pPr>
            <a:r>
              <a:rPr lang="hu-HU" sz="2400" b="1" dirty="0">
                <a:solidFill>
                  <a:prstClr val="black"/>
                </a:solidFill>
              </a:rPr>
              <a:t>Aki a felsőoktatásban szeretne továbbtanulni </a:t>
            </a:r>
            <a:r>
              <a:rPr lang="hu-HU" sz="2400" dirty="0">
                <a:solidFill>
                  <a:prstClr val="black"/>
                </a:solidFill>
              </a:rPr>
              <a:t>(tudatos tagozat és tudatos fakultáció </a:t>
            </a:r>
            <a:r>
              <a:rPr lang="hu-HU" sz="2400" dirty="0" smtClean="0">
                <a:solidFill>
                  <a:prstClr val="black"/>
                </a:solidFill>
              </a:rPr>
              <a:t>választás, tudatos emelt szintű érettségire készülés)</a:t>
            </a:r>
            <a:endParaRPr lang="hu-HU" sz="2400" dirty="0">
              <a:solidFill>
                <a:prstClr val="black"/>
              </a:solidFill>
            </a:endParaRPr>
          </a:p>
          <a:p>
            <a:pPr lvl="0">
              <a:lnSpc>
                <a:spcPct val="100000"/>
              </a:lnSpc>
            </a:pPr>
            <a:r>
              <a:rPr lang="hu-HU" sz="2400" b="1" dirty="0">
                <a:solidFill>
                  <a:prstClr val="black"/>
                </a:solidFill>
              </a:rPr>
              <a:t>Aki továbbtanulása érdekében a nyelvvizsga megszerzésére törekszik</a:t>
            </a:r>
          </a:p>
          <a:p>
            <a:pPr lvl="0">
              <a:lnSpc>
                <a:spcPct val="100000"/>
              </a:lnSpc>
            </a:pPr>
            <a:r>
              <a:rPr lang="hu-HU" sz="2400" b="1" dirty="0">
                <a:solidFill>
                  <a:prstClr val="black"/>
                </a:solidFill>
              </a:rPr>
              <a:t>Aki szakirányú továbbtanulási </a:t>
            </a:r>
            <a:r>
              <a:rPr lang="hu-HU" sz="2400" b="1" dirty="0" smtClean="0">
                <a:solidFill>
                  <a:prstClr val="black"/>
                </a:solidFill>
              </a:rPr>
              <a:t>döntését szeretné elhalasztani  </a:t>
            </a:r>
            <a:endParaRPr lang="hu-HU" sz="2400" b="1" dirty="0">
              <a:solidFill>
                <a:prstClr val="black"/>
              </a:solidFill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endParaRPr lang="hu-HU" sz="2400" dirty="0">
              <a:solidFill>
                <a:schemeClr val="tx1"/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39"/>
    </mc:Choice>
    <mc:Fallback xmlns="">
      <p:transition spd="slow" advTm="73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6686" y="973669"/>
            <a:ext cx="10807337" cy="706964"/>
          </a:xfrm>
        </p:spPr>
        <p:txBody>
          <a:bodyPr>
            <a:normAutofit/>
          </a:bodyPr>
          <a:lstStyle/>
          <a:p>
            <a:pPr algn="ctr"/>
            <a:r>
              <a:rPr lang="hu-HU" b="1" cap="all" dirty="0" smtClean="0">
                <a:ln w="3175" cmpd="sng">
                  <a:noFill/>
                </a:ln>
                <a:solidFill>
                  <a:schemeClr val="bg1"/>
                </a:solidFill>
              </a:rPr>
              <a:t>szakképzés </a:t>
            </a:r>
            <a:r>
              <a:rPr lang="hu-HU" b="1" cap="all" dirty="0">
                <a:ln w="3175" cmpd="sng">
                  <a:noFill/>
                </a:ln>
                <a:solidFill>
                  <a:schemeClr val="bg1"/>
                </a:solidFill>
              </a:rPr>
              <a:t>4.0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6685" y="2490652"/>
            <a:ext cx="10807337" cy="4197531"/>
          </a:xfrm>
        </p:spPr>
        <p:txBody>
          <a:bodyPr>
            <a:normAutofit/>
          </a:bodyPr>
          <a:lstStyle/>
          <a:p>
            <a:r>
              <a:rPr lang="hu-HU" sz="2200" b="1" dirty="0" smtClean="0">
                <a:solidFill>
                  <a:schemeClr val="tx1"/>
                </a:solidFill>
              </a:rPr>
              <a:t>Szakmajegyzék (OKJ), </a:t>
            </a:r>
            <a:r>
              <a:rPr lang="hu-HU" sz="2200" b="1" dirty="0">
                <a:solidFill>
                  <a:schemeClr val="tx1"/>
                </a:solidFill>
              </a:rPr>
              <a:t>alapszakmák </a:t>
            </a:r>
            <a:r>
              <a:rPr lang="hu-HU" sz="2200" b="1" dirty="0" smtClean="0">
                <a:solidFill>
                  <a:schemeClr val="tx1"/>
                </a:solidFill>
              </a:rPr>
              <a:t>bevezetése (174)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Duális </a:t>
            </a:r>
            <a:r>
              <a:rPr lang="hu-HU" sz="2200" b="1" dirty="0">
                <a:solidFill>
                  <a:schemeClr val="tx1"/>
                </a:solidFill>
              </a:rPr>
              <a:t>képzés további </a:t>
            </a:r>
            <a:r>
              <a:rPr lang="hu-HU" sz="2200" b="1" dirty="0" smtClean="0">
                <a:solidFill>
                  <a:schemeClr val="tx1"/>
                </a:solidFill>
              </a:rPr>
              <a:t>erősítése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Digitális </a:t>
            </a:r>
            <a:r>
              <a:rPr lang="hu-HU" sz="2200" b="1" dirty="0">
                <a:solidFill>
                  <a:schemeClr val="tx1"/>
                </a:solidFill>
              </a:rPr>
              <a:t>oktatási </a:t>
            </a:r>
            <a:r>
              <a:rPr lang="hu-HU" sz="2200" b="1" dirty="0" smtClean="0">
                <a:solidFill>
                  <a:schemeClr val="tx1"/>
                </a:solidFill>
              </a:rPr>
              <a:t>tartalmak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Hiányszakmák megszűnése, minden szakma támogatott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Ösztöndíjrendszer (alanyi jogon járó általános ösztöndíjrendszer – Apáczai, szakképzési ösztöndíj – állam vagy munkaszerződés – vállalkozás)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Karrierlehetőség </a:t>
            </a:r>
            <a:r>
              <a:rPr lang="hu-HU" sz="2200" b="1" dirty="0">
                <a:solidFill>
                  <a:schemeClr val="tx1"/>
                </a:solidFill>
              </a:rPr>
              <a:t>a szakképzésben </a:t>
            </a:r>
            <a:r>
              <a:rPr lang="hu-HU" sz="2200" b="1" dirty="0" smtClean="0">
                <a:solidFill>
                  <a:schemeClr val="tx1"/>
                </a:solidFill>
              </a:rPr>
              <a:t>tanulóknak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Egyenes </a:t>
            </a:r>
            <a:r>
              <a:rPr lang="hu-HU" sz="2200" b="1" dirty="0">
                <a:solidFill>
                  <a:schemeClr val="tx1"/>
                </a:solidFill>
              </a:rPr>
              <a:t>út a </a:t>
            </a:r>
            <a:r>
              <a:rPr lang="hu-HU" sz="2200" b="1" dirty="0" smtClean="0">
                <a:solidFill>
                  <a:schemeClr val="tx1"/>
                </a:solidFill>
              </a:rPr>
              <a:t>szakirányú felsőoktatásba</a:t>
            </a:r>
          </a:p>
          <a:p>
            <a:r>
              <a:rPr lang="hu-HU" sz="2200" b="1" dirty="0" smtClean="0">
                <a:solidFill>
                  <a:schemeClr val="tx1"/>
                </a:solidFill>
              </a:rPr>
              <a:t>Idegennyelvi </a:t>
            </a:r>
            <a:r>
              <a:rPr lang="hu-HU" sz="2200" b="1" dirty="0">
                <a:solidFill>
                  <a:schemeClr val="tx1"/>
                </a:solidFill>
              </a:rPr>
              <a:t>képzés támogatása</a:t>
            </a:r>
          </a:p>
          <a:p>
            <a:endParaRPr lang="hu-HU" b="1" dirty="0">
              <a:solidFill>
                <a:schemeClr val="tx1"/>
              </a:solidFill>
            </a:endParaRPr>
          </a:p>
          <a:p>
            <a:endParaRPr lang="hu-HU" b="1" dirty="0">
              <a:solidFill>
                <a:schemeClr val="tx1"/>
              </a:solidFill>
            </a:endParaRPr>
          </a:p>
          <a:p>
            <a:endParaRPr lang="hu-HU" b="1" dirty="0" smtClean="0">
              <a:solidFill>
                <a:schemeClr val="tx1"/>
              </a:solidFill>
            </a:endParaRPr>
          </a:p>
          <a:p>
            <a:endParaRPr lang="hu-HU" b="1" dirty="0">
              <a:solidFill>
                <a:schemeClr val="tx1"/>
              </a:solidFill>
            </a:endParaRPr>
          </a:p>
          <a:p>
            <a:endParaRPr lang="hu-HU" b="1" dirty="0">
              <a:solidFill>
                <a:schemeClr val="tx1"/>
              </a:solidFill>
            </a:endParaRPr>
          </a:p>
          <a:p>
            <a:endParaRPr lang="hu-HU" b="1" dirty="0">
              <a:solidFill>
                <a:schemeClr val="tx1"/>
              </a:solidFill>
            </a:endParaRPr>
          </a:p>
          <a:p>
            <a:endParaRPr lang="hu-HU" b="1" dirty="0">
              <a:solidFill>
                <a:schemeClr val="tx1"/>
              </a:solidFill>
            </a:endParaRPr>
          </a:p>
          <a:p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8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29"/>
    </mc:Choice>
    <mc:Fallback xmlns="">
      <p:transition spd="slow" advTm="62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97"/>
    </mc:Choice>
    <mc:Fallback xmlns="">
      <p:transition spd="slow" advTm="95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nácsterem">
  <a:themeElements>
    <a:clrScheme name="3. egyéni séma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FFC000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FFC000"/>
      </a:hlink>
      <a:folHlink>
        <a:srgbClr val="FFC000"/>
      </a:folHlink>
    </a:clrScheme>
    <a:fontScheme name="Tanácstere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anácstere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Keret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1856</TotalTime>
  <Words>2226</Words>
  <Application>Microsoft Office PowerPoint</Application>
  <PresentationFormat>Szélesvásznú</PresentationFormat>
  <Paragraphs>214</Paragraphs>
  <Slides>30</Slides>
  <Notes>2</Notes>
  <HiddenSlides>0</HiddenSlides>
  <MMClips>19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2</vt:i4>
      </vt:variant>
      <vt:variant>
        <vt:lpstr>Diacímek</vt:lpstr>
      </vt:variant>
      <vt:variant>
        <vt:i4>30</vt:i4>
      </vt:variant>
    </vt:vector>
  </HeadingPairs>
  <TitlesOfParts>
    <vt:vector size="40" baseType="lpstr">
      <vt:lpstr>Arial</vt:lpstr>
      <vt:lpstr>Arial Black</vt:lpstr>
      <vt:lpstr>Calibri</vt:lpstr>
      <vt:lpstr>Century Gothic</vt:lpstr>
      <vt:lpstr>Corbel</vt:lpstr>
      <vt:lpstr>Times New Roman</vt:lpstr>
      <vt:lpstr>Wingdings 2</vt:lpstr>
      <vt:lpstr>Wingdings 3</vt:lpstr>
      <vt:lpstr>Tanácsterem</vt:lpstr>
      <vt:lpstr>Keret</vt:lpstr>
      <vt:lpstr>TOVÁBBTANULÁS ÉS PÁLYAVÁLASZTÁS ISKOLAVÁLASZTÁS AZ ÁLTALÁNOS ISKOLAI TANULMÁNYOK UTÁN</vt:lpstr>
      <vt:lpstr>MERRE TOVÁBB?</vt:lpstr>
      <vt:lpstr>Iskolatípusok </vt:lpstr>
      <vt:lpstr>PowerPoint-bemutató</vt:lpstr>
      <vt:lpstr>PowerPoint-bemutató</vt:lpstr>
      <vt:lpstr>GIMNÁZIUM</vt:lpstr>
      <vt:lpstr>Ki tanuljon gimnáziumban?</vt:lpstr>
      <vt:lpstr>szakképzés 4.0</vt:lpstr>
      <vt:lpstr>PowerPoint-bemutató</vt:lpstr>
      <vt:lpstr>TECHNIKUM</vt:lpstr>
      <vt:lpstr>PowerPoint-bemutató</vt:lpstr>
      <vt:lpstr>SZAKKÉPZŐ ISKOLA</vt:lpstr>
      <vt:lpstr>Ki tanuljon szakképzésben?</vt:lpstr>
      <vt:lpstr>ORIENTÁCIÓS OSZTÁLY</vt:lpstr>
      <vt:lpstr>DOBBANTÓ PROGRAM</vt:lpstr>
      <vt:lpstr>MŰHELYISKOLA</vt:lpstr>
      <vt:lpstr>SNI tanulókra vonatkozó speciális eljárási szabályok (SNI, BTMN)  20/2012. (VIII.31.)EMMI rendelet 33.§ (3) bekezdés</vt:lpstr>
      <vt:lpstr>HASZNOS OLDALAK</vt:lpstr>
      <vt:lpstr>SZEGEDI GIMNÁZIUMOK</vt:lpstr>
      <vt:lpstr>SZEGEDI TECHNIKUMOK, SZAKKÉPZŐ ISKOLÁK</vt:lpstr>
      <vt:lpstr>SZEGEDI TECHNIKUMOK, SZAKKÉPZŐ ISKOLÁK</vt:lpstr>
      <vt:lpstr>SZEGEDI TECHNIKUMOK, SZAKKÉPZŐ ISKOLÁK</vt:lpstr>
      <vt:lpstr>SZEGEDI TECHNIKUMOK, SZAKKÉPZŐ ISKOLÁK</vt:lpstr>
      <vt:lpstr>SZEGEDI ALAPÍTVÁNYI KÖZÉPFOKÚ ISKOLÁK</vt:lpstr>
      <vt:lpstr>VIDÉKI GIMNÁZIUMOK</vt:lpstr>
      <vt:lpstr>VIDÉKI TECHNIKUMOK ÉS SZAKKÉPZŐ ISKOLÁK </vt:lpstr>
      <vt:lpstr>VIDÉKI TECHNIKUMOK ÉS SZAKKÉPZŐ ISKOLÁK </vt:lpstr>
      <vt:lpstr>VIDÉKI TECHNIKUMOK ÉS SZAKKÉPZŐ ISKOLÁK </vt:lpstr>
      <vt:lpstr>VIDÉKI TECHNIKUMOK ÉS SZAKKÉPZŐ ISKOLÁK </vt:lpstr>
      <vt:lpstr> Köszönjük a figyelmet!  csmpsz.palyavalasztas@gmail.com www.palyavalasztas.csmpsz.hu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Útmutató pedagógusoknak a pályaválasztásról</dc:title>
  <dc:creator>PÁV</dc:creator>
  <cp:lastModifiedBy>Ida</cp:lastModifiedBy>
  <cp:revision>179</cp:revision>
  <dcterms:created xsi:type="dcterms:W3CDTF">2019-03-24T18:49:18Z</dcterms:created>
  <dcterms:modified xsi:type="dcterms:W3CDTF">2020-10-19T09:44:14Z</dcterms:modified>
</cp:coreProperties>
</file>