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85" r:id="rId4"/>
    <p:sldId id="283" r:id="rId5"/>
    <p:sldId id="279" r:id="rId6"/>
    <p:sldId id="284" r:id="rId7"/>
    <p:sldId id="297" r:id="rId8"/>
    <p:sldId id="298" r:id="rId9"/>
    <p:sldId id="299" r:id="rId10"/>
    <p:sldId id="280" r:id="rId11"/>
    <p:sldId id="300" r:id="rId12"/>
    <p:sldId id="282" r:id="rId13"/>
    <p:sldId id="307" r:id="rId14"/>
    <p:sldId id="286" r:id="rId15"/>
    <p:sldId id="347" r:id="rId16"/>
    <p:sldId id="303" r:id="rId17"/>
    <p:sldId id="304" r:id="rId18"/>
    <p:sldId id="301" r:id="rId19"/>
    <p:sldId id="281" r:id="rId20"/>
    <p:sldId id="287" r:id="rId21"/>
    <p:sldId id="289" r:id="rId22"/>
    <p:sldId id="290" r:id="rId23"/>
    <p:sldId id="305" r:id="rId24"/>
    <p:sldId id="306" r:id="rId25"/>
    <p:sldId id="291" r:id="rId26"/>
    <p:sldId id="320" r:id="rId27"/>
    <p:sldId id="292" r:id="rId28"/>
    <p:sldId id="293" r:id="rId29"/>
    <p:sldId id="295" r:id="rId30"/>
    <p:sldId id="296" r:id="rId31"/>
    <p:sldId id="308" r:id="rId32"/>
    <p:sldId id="309" r:id="rId33"/>
    <p:sldId id="310" r:id="rId34"/>
    <p:sldId id="311" r:id="rId35"/>
    <p:sldId id="312" r:id="rId36"/>
    <p:sldId id="315" r:id="rId37"/>
    <p:sldId id="313" r:id="rId38"/>
    <p:sldId id="314" r:id="rId39"/>
    <p:sldId id="316" r:id="rId40"/>
    <p:sldId id="317" r:id="rId41"/>
    <p:sldId id="318" r:id="rId42"/>
    <p:sldId id="319" r:id="rId43"/>
    <p:sldId id="321" r:id="rId44"/>
    <p:sldId id="322" r:id="rId45"/>
    <p:sldId id="323" r:id="rId46"/>
    <p:sldId id="325" r:id="rId47"/>
    <p:sldId id="326" r:id="rId48"/>
    <p:sldId id="324" r:id="rId49"/>
    <p:sldId id="327" r:id="rId50"/>
    <p:sldId id="328" r:id="rId51"/>
    <p:sldId id="330" r:id="rId52"/>
    <p:sldId id="351" r:id="rId53"/>
    <p:sldId id="352" r:id="rId54"/>
    <p:sldId id="349" r:id="rId55"/>
    <p:sldId id="331" r:id="rId56"/>
    <p:sldId id="329" r:id="rId57"/>
    <p:sldId id="332" r:id="rId58"/>
    <p:sldId id="333" r:id="rId59"/>
    <p:sldId id="334" r:id="rId60"/>
    <p:sldId id="336" r:id="rId61"/>
    <p:sldId id="338" r:id="rId62"/>
    <p:sldId id="335" r:id="rId63"/>
    <p:sldId id="337" r:id="rId64"/>
    <p:sldId id="339" r:id="rId65"/>
    <p:sldId id="340" r:id="rId66"/>
    <p:sldId id="341" r:id="rId67"/>
    <p:sldId id="343" r:id="rId68"/>
    <p:sldId id="344" r:id="rId69"/>
    <p:sldId id="342" r:id="rId70"/>
    <p:sldId id="345" r:id="rId71"/>
    <p:sldId id="257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FF0000"/>
                </a:solidFill>
              </a:rPr>
              <a:t>Tanulmányi és sport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>
                <a:solidFill>
                  <a:srgbClr val="FF0000"/>
                </a:solidFill>
              </a:rPr>
              <a:t>versenyek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96988" y="3679114"/>
            <a:ext cx="6108651" cy="1296717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5">
                    <a:lumMod val="75000"/>
                  </a:schemeClr>
                </a:solidFill>
              </a:rPr>
              <a:t>2024-2025-ös tanév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7E04682-C06D-4115-84A6-5DA4E57D4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5" t="4277" r="5505" b="5743"/>
          <a:stretch/>
        </p:blipFill>
        <p:spPr>
          <a:xfrm>
            <a:off x="8564498" y="2316163"/>
            <a:ext cx="2822640" cy="356901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49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sz="4400" dirty="0">
                <a:solidFill>
                  <a:srgbClr val="FF0000"/>
                </a:solidFill>
              </a:rPr>
              <a:t>Regionális Természetismereti Vetélkedő</a:t>
            </a:r>
            <a:br>
              <a:rPr lang="hu-HU" sz="4400" dirty="0">
                <a:solidFill>
                  <a:srgbClr val="FF0000"/>
                </a:solidFill>
              </a:rPr>
            </a:br>
            <a:br>
              <a:rPr lang="hu-HU" sz="4400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1.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chemeClr val="accent5">
                    <a:lumMod val="75000"/>
                  </a:schemeClr>
                </a:solidFill>
              </a:rPr>
              <a:t>Lakatos Melinda 5.b, Bara Bíborka 6.a, László Benedek 7.b,  Pintér Dominik 8.c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Felkészítő tanár: Nagyné Tóth Andrea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46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1750109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Vármegyei matematikaverseny 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és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 Tankerületi Verses Mesemondó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7600" dirty="0">
                <a:solidFill>
                  <a:schemeClr val="bg1"/>
                </a:solidFill>
              </a:rPr>
              <a:t>1. helyezett</a:t>
            </a:r>
          </a:p>
          <a:p>
            <a:pPr marL="0" indent="0" algn="ctr">
              <a:buNone/>
            </a:pPr>
            <a:r>
              <a:rPr lang="hu-HU" sz="7600" b="1" dirty="0">
                <a:solidFill>
                  <a:schemeClr val="accent5">
                    <a:lumMod val="75000"/>
                  </a:schemeClr>
                </a:solidFill>
              </a:rPr>
              <a:t>Fischer Barnabás 2.b</a:t>
            </a:r>
            <a:endParaRPr lang="hu-HU" sz="67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Felkészítő tanár: Vincze Gabriella, </a:t>
            </a: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Bencsik </a:t>
            </a:r>
            <a:r>
              <a:rPr lang="hu-HU" sz="5900" dirty="0" err="1">
                <a:solidFill>
                  <a:schemeClr val="bg1"/>
                </a:solidFill>
              </a:rPr>
              <a:t>Vrinda</a:t>
            </a:r>
            <a:endParaRPr lang="hu-HU" sz="59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05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4400" dirty="0">
                <a:solidFill>
                  <a:srgbClr val="FF0000"/>
                </a:solidFill>
              </a:rPr>
              <a:t> </a:t>
            </a:r>
            <a:br>
              <a:rPr lang="hu-HU" sz="4400" dirty="0">
                <a:solidFill>
                  <a:srgbClr val="FF0000"/>
                </a:solidFill>
              </a:rPr>
            </a:br>
            <a:r>
              <a:rPr lang="hu-HU" sz="4400" dirty="0">
                <a:solidFill>
                  <a:srgbClr val="FF0000"/>
                </a:solidFill>
              </a:rPr>
              <a:t>Területi </a:t>
            </a:r>
            <a:br>
              <a:rPr lang="hu-HU" sz="4400" dirty="0">
                <a:solidFill>
                  <a:srgbClr val="FF0000"/>
                </a:solidFill>
              </a:rPr>
            </a:br>
            <a:r>
              <a:rPr lang="hu-HU" sz="4400" dirty="0">
                <a:solidFill>
                  <a:srgbClr val="FF0000"/>
                </a:solidFill>
              </a:rPr>
              <a:t>Versmondó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4400" dirty="0">
                <a:solidFill>
                  <a:schemeClr val="bg1"/>
                </a:solidFill>
              </a:rPr>
              <a:t>Városi 1. helyezett</a:t>
            </a:r>
          </a:p>
          <a:p>
            <a:pPr marL="0" indent="0" algn="ctr">
              <a:buNone/>
            </a:pPr>
            <a:r>
              <a:rPr lang="hu-HU" sz="16000" b="1" dirty="0">
                <a:solidFill>
                  <a:schemeClr val="accent5">
                    <a:lumMod val="75000"/>
                  </a:schemeClr>
                </a:solidFill>
              </a:rPr>
              <a:t>Blaskó Zoé 2. a </a:t>
            </a:r>
          </a:p>
          <a:p>
            <a:pPr marL="0" indent="0" algn="ctr">
              <a:buNone/>
            </a:pPr>
            <a:endParaRPr lang="hu-HU" sz="6400" dirty="0"/>
          </a:p>
          <a:p>
            <a:pPr marL="0" indent="0" algn="r">
              <a:buNone/>
            </a:pPr>
            <a:endParaRPr lang="hu-HU" sz="14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14400" dirty="0">
                <a:solidFill>
                  <a:schemeClr val="bg1"/>
                </a:solidFill>
              </a:rPr>
              <a:t>Felkészítő tanár: Molnár Edit</a:t>
            </a:r>
          </a:p>
          <a:p>
            <a:pPr marL="0" indent="0" algn="r">
              <a:buNone/>
            </a:pPr>
            <a:r>
              <a:rPr lang="hu-HU" sz="76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58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308472"/>
            <a:ext cx="9905998" cy="1788616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Szentesi, vármegyei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mesemondó verseny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és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Városi mesemondó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100" dirty="0">
                <a:solidFill>
                  <a:schemeClr val="bg1"/>
                </a:solidFill>
              </a:rPr>
              <a:t>Vármegyei 1. hely, és</a:t>
            </a:r>
          </a:p>
          <a:p>
            <a:pPr marL="0" indent="0" algn="ctr">
              <a:buNone/>
            </a:pPr>
            <a:r>
              <a:rPr lang="hu-HU" sz="4100" dirty="0">
                <a:solidFill>
                  <a:schemeClr val="bg1"/>
                </a:solidFill>
              </a:rPr>
              <a:t>Városi 5. </a:t>
            </a:r>
          </a:p>
          <a:p>
            <a:pPr marL="0" indent="0" algn="ctr">
              <a:buNone/>
            </a:pP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Erdei Szabolcs 1.a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4000" dirty="0">
                <a:solidFill>
                  <a:schemeClr val="bg1"/>
                </a:solidFill>
              </a:rPr>
              <a:t>Felkészítő tanár: Nagy-</a:t>
            </a:r>
            <a:r>
              <a:rPr lang="hu-HU" sz="4000" dirty="0" err="1">
                <a:solidFill>
                  <a:schemeClr val="bg1"/>
                </a:solidFill>
              </a:rPr>
              <a:t>Grácsik</a:t>
            </a:r>
            <a:r>
              <a:rPr lang="hu-HU" sz="4000" dirty="0">
                <a:solidFill>
                  <a:schemeClr val="bg1"/>
                </a:solidFill>
              </a:rPr>
              <a:t> Emese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18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Vármegyei angol nyelvű kulturális vetélkedő Bethlen Gábor Gimnázium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800" dirty="0">
                <a:solidFill>
                  <a:schemeClr val="bg1"/>
                </a:solidFill>
              </a:rPr>
              <a:t>1. helyezés </a:t>
            </a:r>
          </a:p>
          <a:p>
            <a:pPr marL="0" indent="0" algn="ctr">
              <a:buNone/>
            </a:pPr>
            <a:r>
              <a:rPr lang="sv-SE" sz="6400" b="1" dirty="0">
                <a:solidFill>
                  <a:schemeClr val="accent5">
                    <a:lumMod val="75000"/>
                  </a:schemeClr>
                </a:solidFill>
              </a:rPr>
              <a:t>Vad Róbert, Kukli Imre 7.e</a:t>
            </a:r>
            <a:endParaRPr lang="hu-HU" sz="6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6400" dirty="0"/>
          </a:p>
          <a:p>
            <a:pPr marL="0" indent="0" algn="r">
              <a:buNone/>
            </a:pPr>
            <a:r>
              <a:rPr lang="hu-HU" sz="5100" dirty="0">
                <a:solidFill>
                  <a:schemeClr val="bg1"/>
                </a:solidFill>
              </a:rPr>
              <a:t>Felkészítő tanár: </a:t>
            </a:r>
            <a:r>
              <a:rPr lang="hu-HU" sz="5100" dirty="0" err="1">
                <a:solidFill>
                  <a:schemeClr val="bg1"/>
                </a:solidFill>
              </a:rPr>
              <a:t>Gyuris</a:t>
            </a:r>
            <a:r>
              <a:rPr lang="hu-HU" sz="5100" dirty="0">
                <a:solidFill>
                  <a:schemeClr val="bg1"/>
                </a:solidFill>
              </a:rPr>
              <a:t> Annamária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15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Tudásbajnokság /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Angol nyelv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Vármegyei 1. hely</a:t>
            </a:r>
          </a:p>
          <a:p>
            <a:pPr marL="0" indent="0" algn="ctr">
              <a:buNone/>
            </a:pPr>
            <a:r>
              <a:rPr lang="hu-HU" sz="11100" b="1" dirty="0">
                <a:solidFill>
                  <a:schemeClr val="accent5">
                    <a:lumMod val="75000"/>
                  </a:schemeClr>
                </a:solidFill>
              </a:rPr>
              <a:t>Somlai Anna 5.b </a:t>
            </a:r>
            <a:endParaRPr lang="sv-SE" sz="11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1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Felkészítő tanár: Tóthné Lukács Katalin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3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Tudásbajnokság /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magyar nyelv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Vármegyei 1. hely</a:t>
            </a:r>
          </a:p>
          <a:p>
            <a:pPr marL="0" indent="0" algn="ctr">
              <a:buNone/>
            </a:pPr>
            <a:r>
              <a:rPr lang="hu-HU" sz="11100" b="1" dirty="0" err="1">
                <a:solidFill>
                  <a:schemeClr val="accent5">
                    <a:lumMod val="75000"/>
                  </a:schemeClr>
                </a:solidFill>
              </a:rPr>
              <a:t>Loj</a:t>
            </a:r>
            <a:r>
              <a:rPr lang="hu-HU" sz="11100" b="1" dirty="0">
                <a:solidFill>
                  <a:schemeClr val="accent5">
                    <a:lumMod val="75000"/>
                  </a:schemeClr>
                </a:solidFill>
              </a:rPr>
              <a:t> Zorka Hanna 3.a </a:t>
            </a:r>
            <a:endParaRPr lang="sv-SE" sz="11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1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Felkészítő tanár: </a:t>
            </a:r>
            <a:r>
              <a:rPr lang="hu-HU" sz="9600" dirty="0" err="1">
                <a:solidFill>
                  <a:schemeClr val="bg1"/>
                </a:solidFill>
              </a:rPr>
              <a:t>Hódossyné</a:t>
            </a:r>
            <a:r>
              <a:rPr lang="hu-HU" sz="9600" dirty="0">
                <a:solidFill>
                  <a:schemeClr val="bg1"/>
                </a:solidFill>
              </a:rPr>
              <a:t> </a:t>
            </a:r>
            <a:r>
              <a:rPr lang="hu-HU" sz="9600" dirty="0" err="1">
                <a:solidFill>
                  <a:schemeClr val="bg1"/>
                </a:solidFill>
              </a:rPr>
              <a:t>Pertics</a:t>
            </a:r>
            <a:r>
              <a:rPr lang="hu-HU" sz="9600" dirty="0">
                <a:solidFill>
                  <a:schemeClr val="bg1"/>
                </a:solidFill>
              </a:rPr>
              <a:t> Erzsébet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33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Agyban Nagy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matematika verseny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Vármegyei 1. helyezett csapat</a:t>
            </a:r>
          </a:p>
          <a:p>
            <a:pPr marL="0" indent="0" algn="ctr">
              <a:buNone/>
            </a:pPr>
            <a:r>
              <a:rPr lang="hu-HU" sz="11100" b="1" dirty="0">
                <a:solidFill>
                  <a:schemeClr val="accent5">
                    <a:lumMod val="75000"/>
                  </a:schemeClr>
                </a:solidFill>
              </a:rPr>
              <a:t>Nagy </a:t>
            </a:r>
            <a:r>
              <a:rPr lang="hu-HU" sz="11100" b="1" dirty="0" err="1">
                <a:solidFill>
                  <a:schemeClr val="accent5">
                    <a:lumMod val="75000"/>
                  </a:schemeClr>
                </a:solidFill>
              </a:rPr>
              <a:t>Zinka</a:t>
            </a:r>
            <a:r>
              <a:rPr lang="hu-HU" sz="11100" b="1" dirty="0">
                <a:solidFill>
                  <a:schemeClr val="accent5">
                    <a:lumMod val="75000"/>
                  </a:schemeClr>
                </a:solidFill>
              </a:rPr>
              <a:t>, Pintér Lili  8.c </a:t>
            </a:r>
            <a:endParaRPr lang="sv-SE" sz="11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1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Felkészítő tanár: </a:t>
            </a:r>
            <a:r>
              <a:rPr lang="hu-HU" sz="9600" dirty="0" err="1">
                <a:solidFill>
                  <a:schemeClr val="bg1"/>
                </a:solidFill>
              </a:rPr>
              <a:t>Törteli</a:t>
            </a:r>
            <a:r>
              <a:rPr lang="hu-HU" sz="9600" dirty="0">
                <a:solidFill>
                  <a:schemeClr val="bg1"/>
                </a:solidFill>
              </a:rPr>
              <a:t> Ervin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12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418641"/>
            <a:ext cx="9905998" cy="1861851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"Mesét mondok" tankerületi,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 Csongrád vármegyei,  valamint a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"Hetedhét országon túl..." járási mesemondó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800" dirty="0">
                <a:solidFill>
                  <a:schemeClr val="bg1"/>
                </a:solidFill>
              </a:rPr>
              <a:t>1. és 2. helyezett</a:t>
            </a:r>
          </a:p>
          <a:p>
            <a:pPr marL="0" indent="0" algn="ctr">
              <a:buNone/>
            </a:pPr>
            <a:r>
              <a:rPr lang="sv-SE" sz="6500" b="1" dirty="0">
                <a:solidFill>
                  <a:schemeClr val="accent5">
                    <a:lumMod val="75000"/>
                  </a:schemeClr>
                </a:solidFill>
              </a:rPr>
              <a:t>Vas Lili 2.b</a:t>
            </a:r>
            <a:endParaRPr lang="hu-HU" sz="5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Felkészítő tanár: Bencsik </a:t>
            </a:r>
            <a:r>
              <a:rPr lang="hu-HU" sz="5900" dirty="0" err="1">
                <a:solidFill>
                  <a:schemeClr val="bg1"/>
                </a:solidFill>
              </a:rPr>
              <a:t>Vrinda</a:t>
            </a:r>
            <a:endParaRPr lang="hu-HU" sz="59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06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2097088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Szécsi Szilveszter tehetségkutató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biológia versenyen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és A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Bor Pál Fizikaversenyen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8400" dirty="0">
                <a:solidFill>
                  <a:schemeClr val="bg1"/>
                </a:solidFill>
              </a:rPr>
              <a:t>Vármegyei 2. és 8. helyezett</a:t>
            </a:r>
          </a:p>
          <a:p>
            <a:pPr marL="0" indent="0" algn="ctr">
              <a:buNone/>
            </a:pPr>
            <a:r>
              <a:rPr lang="hu-HU" sz="10100" b="1" dirty="0">
                <a:solidFill>
                  <a:schemeClr val="accent5">
                    <a:lumMod val="75000"/>
                  </a:schemeClr>
                </a:solidFill>
              </a:rPr>
              <a:t>Pintér Lili 8.c</a:t>
            </a:r>
          </a:p>
          <a:p>
            <a:pPr marL="0" indent="0" algn="ctr">
              <a:buNone/>
            </a:pPr>
            <a:endParaRPr lang="hu-HU" sz="4500" dirty="0"/>
          </a:p>
          <a:p>
            <a:pPr marL="0" indent="0" algn="r">
              <a:buNone/>
            </a:pPr>
            <a:r>
              <a:rPr lang="hu-HU" sz="7600" dirty="0">
                <a:solidFill>
                  <a:schemeClr val="bg1"/>
                </a:solidFill>
              </a:rPr>
              <a:t>Felkészítő tanár: Nagyné Tóth Andrea, </a:t>
            </a:r>
          </a:p>
          <a:p>
            <a:pPr marL="0" indent="0" algn="r">
              <a:buNone/>
            </a:pPr>
            <a:r>
              <a:rPr lang="hu-HU" sz="7600" dirty="0" err="1">
                <a:solidFill>
                  <a:schemeClr val="bg1"/>
                </a:solidFill>
              </a:rPr>
              <a:t>Marosiné</a:t>
            </a:r>
            <a:r>
              <a:rPr lang="hu-HU" sz="7600" dirty="0">
                <a:solidFill>
                  <a:schemeClr val="bg1"/>
                </a:solidFill>
              </a:rPr>
              <a:t> </a:t>
            </a:r>
            <a:r>
              <a:rPr lang="hu-HU" sz="7600" dirty="0" err="1">
                <a:solidFill>
                  <a:schemeClr val="bg1"/>
                </a:solidFill>
              </a:rPr>
              <a:t>Köntés</a:t>
            </a:r>
            <a:r>
              <a:rPr lang="hu-HU" sz="7600" dirty="0">
                <a:solidFill>
                  <a:schemeClr val="bg1"/>
                </a:solidFill>
              </a:rPr>
              <a:t> Ibolya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70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accent5">
                    <a:lumMod val="75000"/>
                  </a:schemeClr>
                </a:solidFill>
              </a:rPr>
              <a:t>Tanulmányi versenyek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B950282A-A81F-41C2-8E7D-07F5BF74B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71" t="7072" r="26059" b="6236"/>
          <a:stretch/>
        </p:blipFill>
        <p:spPr>
          <a:xfrm>
            <a:off x="4009937" y="2181134"/>
            <a:ext cx="3296874" cy="3070372"/>
          </a:xfrm>
          <a:ln w="38100">
            <a:solidFill>
              <a:schemeClr val="tx2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A3BA031-F150-4DAD-B574-91C1DAA7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2663">
            <a:off x="7119964" y="3923134"/>
            <a:ext cx="2235575" cy="2235575"/>
          </a:xfrm>
          <a:prstGeom prst="rect">
            <a:avLst/>
          </a:prstGeom>
          <a:ln w="31750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26065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Bor Pál Fizikaversenyen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sz="3100" dirty="0">
                <a:solidFill>
                  <a:srgbClr val="FF0000"/>
                </a:solidFill>
              </a:rPr>
              <a:t>és a</a:t>
            </a:r>
            <a:br>
              <a:rPr lang="hu-HU" sz="3100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Radnóti Angol Tehetséggondozó Versenyen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097089"/>
            <a:ext cx="9601196" cy="4446586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Vármegyei 2. </a:t>
            </a:r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és </a:t>
            </a:r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Városi 3. helyezett</a:t>
            </a:r>
          </a:p>
          <a:p>
            <a:pPr marL="0" indent="0" algn="ctr">
              <a:buNone/>
            </a:pPr>
            <a:r>
              <a:rPr lang="sv-SE" sz="16000" b="1" dirty="0">
                <a:solidFill>
                  <a:schemeClr val="accent5">
                    <a:lumMod val="75000"/>
                  </a:schemeClr>
                </a:solidFill>
              </a:rPr>
              <a:t>Keller Anna Barbara 8.a</a:t>
            </a:r>
            <a:endParaRPr lang="hu-HU" sz="16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16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</a:t>
            </a:r>
            <a:r>
              <a:rPr lang="hu-HU" sz="11200" dirty="0" err="1">
                <a:solidFill>
                  <a:schemeClr val="bg1"/>
                </a:solidFill>
              </a:rPr>
              <a:t>Marosiné</a:t>
            </a:r>
            <a:r>
              <a:rPr lang="hu-HU" sz="11200" dirty="0">
                <a:solidFill>
                  <a:schemeClr val="bg1"/>
                </a:solidFill>
              </a:rPr>
              <a:t> </a:t>
            </a:r>
            <a:r>
              <a:rPr lang="hu-HU" sz="11200" dirty="0" err="1">
                <a:solidFill>
                  <a:schemeClr val="bg1"/>
                </a:solidFill>
              </a:rPr>
              <a:t>Köntés</a:t>
            </a:r>
            <a:r>
              <a:rPr lang="hu-HU" sz="11200" dirty="0">
                <a:solidFill>
                  <a:schemeClr val="bg1"/>
                </a:solidFill>
              </a:rPr>
              <a:t> Ibolya,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Cseténé Tasnádi Judit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5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Tudásbajnokság-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Magyar Irodalom és  Angol nyelv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7600" dirty="0">
                <a:solidFill>
                  <a:schemeClr val="bg1"/>
                </a:solidFill>
              </a:rPr>
              <a:t>Vármegyei 2 és 3. hely</a:t>
            </a:r>
          </a:p>
          <a:p>
            <a:pPr marL="0" indent="0" algn="ctr">
              <a:buNone/>
            </a:pPr>
            <a:r>
              <a:rPr lang="hu-HU" sz="10100" b="1" dirty="0">
                <a:solidFill>
                  <a:schemeClr val="accent5">
                    <a:lumMod val="75000"/>
                  </a:schemeClr>
                </a:solidFill>
              </a:rPr>
              <a:t>Gyarmati Bálint 5.c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7000" dirty="0">
                <a:solidFill>
                  <a:schemeClr val="bg1"/>
                </a:solidFill>
              </a:rPr>
              <a:t>Felkészítő tanár: Kajári Anita, </a:t>
            </a:r>
          </a:p>
          <a:p>
            <a:pPr marL="0" indent="0" algn="r">
              <a:buNone/>
            </a:pPr>
            <a:r>
              <a:rPr lang="hu-HU" sz="7000" dirty="0">
                <a:solidFill>
                  <a:schemeClr val="bg1"/>
                </a:solidFill>
              </a:rPr>
              <a:t>Tóthné Lukács Katalin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26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Agyban Nagy-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Matematika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100" dirty="0">
                <a:solidFill>
                  <a:schemeClr val="bg1"/>
                </a:solidFill>
              </a:rPr>
              <a:t>Vármegyei 3. hely</a:t>
            </a:r>
          </a:p>
          <a:p>
            <a:pPr marL="0" indent="0" algn="ctr">
              <a:buNone/>
            </a:pP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Nagy Martin, Váczi Teodor 3.c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4600" dirty="0">
                <a:solidFill>
                  <a:schemeClr val="bg1"/>
                </a:solidFill>
              </a:rPr>
              <a:t>Felkészítő tanár: </a:t>
            </a:r>
            <a:r>
              <a:rPr lang="hu-HU" sz="4600" dirty="0" err="1">
                <a:solidFill>
                  <a:schemeClr val="bg1"/>
                </a:solidFill>
              </a:rPr>
              <a:t>Schadtné</a:t>
            </a:r>
            <a:r>
              <a:rPr lang="hu-HU" sz="4600" dirty="0">
                <a:solidFill>
                  <a:schemeClr val="bg1"/>
                </a:solidFill>
              </a:rPr>
              <a:t> Simon Andrea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8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Föld napja tankerületi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6700" dirty="0">
                <a:solidFill>
                  <a:schemeClr val="bg1"/>
                </a:solidFill>
              </a:rPr>
              <a:t>Vármegyei 4. hely</a:t>
            </a:r>
          </a:p>
          <a:p>
            <a:pPr marL="0" indent="0" algn="ctr">
              <a:buNone/>
            </a:pPr>
            <a:r>
              <a:rPr lang="it-IT" sz="6700" b="1" dirty="0" err="1">
                <a:solidFill>
                  <a:schemeClr val="accent5">
                    <a:lumMod val="75000"/>
                  </a:schemeClr>
                </a:solidFill>
              </a:rPr>
              <a:t>Ifkovics</a:t>
            </a: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 Viola 8.c, Kiss </a:t>
            </a:r>
            <a:r>
              <a:rPr lang="it-IT" sz="6700" b="1" dirty="0" err="1">
                <a:solidFill>
                  <a:schemeClr val="accent5">
                    <a:lumMod val="75000"/>
                  </a:schemeClr>
                </a:solidFill>
              </a:rPr>
              <a:t>Gergő</a:t>
            </a: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 8.c,</a:t>
            </a:r>
            <a:endParaRPr lang="hu-HU" sz="67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6700" b="1" dirty="0" err="1">
                <a:solidFill>
                  <a:schemeClr val="accent5">
                    <a:lumMod val="75000"/>
                  </a:schemeClr>
                </a:solidFill>
              </a:rPr>
              <a:t>Táborosi</a:t>
            </a: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 Zita 8.c </a:t>
            </a:r>
            <a:r>
              <a:rPr lang="hu-HU" sz="5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hu-HU" sz="5900" dirty="0"/>
          </a:p>
          <a:p>
            <a:pPr marL="0" indent="0" algn="r">
              <a:buNone/>
            </a:pPr>
            <a:r>
              <a:rPr lang="hu-HU" sz="6700" dirty="0">
                <a:solidFill>
                  <a:schemeClr val="bg1"/>
                </a:solidFill>
              </a:rPr>
              <a:t>Felkészítő tanár: Nagyné Tóth Andrea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3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Föld napja tankerületi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800" dirty="0">
                <a:solidFill>
                  <a:schemeClr val="bg1"/>
                </a:solidFill>
              </a:rPr>
              <a:t>Vármegyei 5. helyezett</a:t>
            </a:r>
          </a:p>
          <a:p>
            <a:pPr marL="0" indent="0" algn="ctr">
              <a:buNone/>
            </a:pP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Nagy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Zinka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8.c,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Pintér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Lili 8.c, </a:t>
            </a:r>
            <a:endParaRPr lang="hu-HU" sz="6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Pintér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Dominik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8.c </a:t>
            </a: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Felkészítő tanár: Nagyné Tóth Andrea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94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II. Darts Matek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Országos Csapatverseny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100" dirty="0">
                <a:solidFill>
                  <a:schemeClr val="bg1"/>
                </a:solidFill>
              </a:rPr>
              <a:t>Regionális 6. helyezett</a:t>
            </a:r>
          </a:p>
          <a:p>
            <a:pPr marL="0" indent="0" algn="ctr">
              <a:buNone/>
            </a:pPr>
            <a:r>
              <a:rPr lang="hu-HU" sz="5800" b="1" dirty="0">
                <a:solidFill>
                  <a:schemeClr val="accent5">
                    <a:lumMod val="75000"/>
                  </a:schemeClr>
                </a:solidFill>
              </a:rPr>
              <a:t>Domonkos Szabolcs, 5.a, Gálig Ádám,5.a ,</a:t>
            </a:r>
          </a:p>
          <a:p>
            <a:pPr marL="0" indent="0" algn="ctr">
              <a:buNone/>
            </a:pPr>
            <a:r>
              <a:rPr lang="hu-HU" sz="5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5800" b="1" dirty="0" err="1">
                <a:solidFill>
                  <a:schemeClr val="accent5">
                    <a:lumMod val="75000"/>
                  </a:schemeClr>
                </a:solidFill>
              </a:rPr>
              <a:t>Kevei</a:t>
            </a:r>
            <a:r>
              <a:rPr lang="hu-HU" sz="5800" b="1" dirty="0">
                <a:solidFill>
                  <a:schemeClr val="accent5">
                    <a:lumMod val="75000"/>
                  </a:schemeClr>
                </a:solidFill>
              </a:rPr>
              <a:t> Luca Emma, 5.a, </a:t>
            </a:r>
            <a:r>
              <a:rPr lang="hu-HU" sz="5800" b="1" dirty="0" err="1">
                <a:solidFill>
                  <a:schemeClr val="accent5">
                    <a:lumMod val="75000"/>
                  </a:schemeClr>
                </a:solidFill>
              </a:rPr>
              <a:t>Patik</a:t>
            </a:r>
            <a:r>
              <a:rPr lang="hu-HU" sz="5800" b="1" dirty="0">
                <a:solidFill>
                  <a:schemeClr val="accent5">
                    <a:lumMod val="75000"/>
                  </a:schemeClr>
                </a:solidFill>
              </a:rPr>
              <a:t> Máté 5.a</a:t>
            </a: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4600" dirty="0">
                <a:solidFill>
                  <a:schemeClr val="bg1"/>
                </a:solidFill>
              </a:rPr>
              <a:t>Felkészítő tanár: Bálint Jácint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51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XXXIII. </a:t>
            </a:r>
            <a:r>
              <a:rPr lang="hu-HU" dirty="0" err="1">
                <a:solidFill>
                  <a:srgbClr val="FF0000"/>
                </a:solidFill>
              </a:rPr>
              <a:t>Kaán</a:t>
            </a:r>
            <a:r>
              <a:rPr lang="hu-HU" dirty="0">
                <a:solidFill>
                  <a:srgbClr val="FF0000"/>
                </a:solidFill>
              </a:rPr>
              <a:t> Károly Országos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Természet- és Környezetismereti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215299"/>
            <a:ext cx="9601196" cy="4002621"/>
          </a:xfrm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3000" dirty="0">
                <a:solidFill>
                  <a:schemeClr val="bg1"/>
                </a:solidFill>
              </a:rPr>
              <a:t>Vármegyei 7. és </a:t>
            </a:r>
          </a:p>
          <a:p>
            <a:pPr marL="0" indent="0" algn="ctr">
              <a:buNone/>
            </a:pPr>
            <a:r>
              <a:rPr lang="hu-HU" sz="3000" dirty="0">
                <a:solidFill>
                  <a:schemeClr val="bg1"/>
                </a:solidFill>
              </a:rPr>
              <a:t>Városi 1. helyezett</a:t>
            </a:r>
          </a:p>
          <a:p>
            <a:pPr marL="0" indent="0" algn="ctr">
              <a:buNone/>
            </a:pPr>
            <a:r>
              <a:rPr lang="hu-HU" sz="4200" b="1" dirty="0">
                <a:solidFill>
                  <a:schemeClr val="accent5">
                    <a:lumMod val="75000"/>
                  </a:schemeClr>
                </a:solidFill>
              </a:rPr>
              <a:t>Orosz Emese 6.b </a:t>
            </a:r>
          </a:p>
          <a:p>
            <a:pPr marL="0" indent="0" algn="r">
              <a:buNone/>
            </a:pPr>
            <a:r>
              <a:rPr lang="hu-HU" sz="4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5100" b="1" dirty="0"/>
              <a:t>  </a:t>
            </a:r>
            <a:r>
              <a:rPr lang="hu-HU" sz="3000" dirty="0">
                <a:solidFill>
                  <a:schemeClr val="bg1"/>
                </a:solidFill>
              </a:rPr>
              <a:t>Felkészítő tanár: </a:t>
            </a:r>
            <a:r>
              <a:rPr lang="hu-HU" sz="3000" dirty="0" err="1">
                <a:solidFill>
                  <a:schemeClr val="bg1"/>
                </a:solidFill>
              </a:rPr>
              <a:t>Jankovichné</a:t>
            </a:r>
            <a:r>
              <a:rPr lang="hu-HU" sz="3000" dirty="0">
                <a:solidFill>
                  <a:schemeClr val="bg1"/>
                </a:solidFill>
              </a:rPr>
              <a:t> Virányi Marianna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23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XXXV. </a:t>
            </a:r>
            <a:r>
              <a:rPr lang="hu-HU" dirty="0" err="1">
                <a:solidFill>
                  <a:srgbClr val="FF0000"/>
                </a:solidFill>
              </a:rPr>
              <a:t>Öveges</a:t>
            </a:r>
            <a:r>
              <a:rPr lang="hu-HU" dirty="0">
                <a:solidFill>
                  <a:srgbClr val="FF0000"/>
                </a:solidFill>
              </a:rPr>
              <a:t> József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Kárpát-medencei Fizikaverseny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600" dirty="0">
                <a:solidFill>
                  <a:schemeClr val="bg1"/>
                </a:solidFill>
              </a:rPr>
              <a:t>Vármegyei 7. helyezett</a:t>
            </a:r>
          </a:p>
          <a:p>
            <a:pPr marL="0" indent="0" algn="ctr">
              <a:buNone/>
            </a:pP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Gémes Kristóf 8.e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4100" dirty="0">
                <a:solidFill>
                  <a:schemeClr val="bg1"/>
                </a:solidFill>
              </a:rPr>
              <a:t>Felkészítő tanár: Kovács Kata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80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II. Darts Matek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Országos Csapatverseny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100" dirty="0">
                <a:solidFill>
                  <a:schemeClr val="bg1"/>
                </a:solidFill>
              </a:rPr>
              <a:t>Regionális 8. helyezett</a:t>
            </a:r>
          </a:p>
          <a:p>
            <a:pPr marL="0" indent="0" algn="ctr">
              <a:buNone/>
            </a:pPr>
            <a:r>
              <a:rPr lang="hu-HU" sz="5800" b="1" dirty="0">
                <a:solidFill>
                  <a:schemeClr val="accent5">
                    <a:lumMod val="75000"/>
                  </a:schemeClr>
                </a:solidFill>
              </a:rPr>
              <a:t>Bodrogi Dorka, 5.c, Pászti Violetta, 5.c,</a:t>
            </a:r>
          </a:p>
          <a:p>
            <a:pPr marL="0" indent="0" algn="ctr">
              <a:buNone/>
            </a:pPr>
            <a:r>
              <a:rPr lang="hu-HU" sz="5800" b="1" dirty="0">
                <a:solidFill>
                  <a:schemeClr val="accent5">
                    <a:lumMod val="75000"/>
                  </a:schemeClr>
                </a:solidFill>
              </a:rPr>
              <a:t> Rácz Boglárka, 5.c, Szeles Nóra Linda, 5.c</a:t>
            </a: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5100" dirty="0">
                <a:solidFill>
                  <a:schemeClr val="bg1"/>
                </a:solidFill>
              </a:rPr>
              <a:t>Felkészítő tanár: Bálint Jácint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00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Agyban Nagy-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Matematika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100" dirty="0">
                <a:solidFill>
                  <a:schemeClr val="bg1"/>
                </a:solidFill>
              </a:rPr>
              <a:t>Vármegyei 8. helyezett</a:t>
            </a:r>
          </a:p>
          <a:p>
            <a:pPr marL="0" indent="0" algn="ctr">
              <a:buNone/>
            </a:pPr>
            <a:r>
              <a:rPr lang="sv-SE" sz="5100" b="1" dirty="0">
                <a:solidFill>
                  <a:schemeClr val="accent5">
                    <a:lumMod val="75000"/>
                  </a:schemeClr>
                </a:solidFill>
              </a:rPr>
              <a:t>Deák </a:t>
            </a: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sv-SE" sz="5100" b="1" dirty="0">
                <a:solidFill>
                  <a:schemeClr val="accent5">
                    <a:lumMod val="75000"/>
                  </a:schemeClr>
                </a:solidFill>
              </a:rPr>
              <a:t>anka, Deák Blanka 5.e</a:t>
            </a: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4600" dirty="0">
                <a:solidFill>
                  <a:schemeClr val="bg1"/>
                </a:solidFill>
              </a:rPr>
              <a:t>Felkészítő tanár: Vincze Hajnalka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56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371476"/>
            <a:ext cx="9905998" cy="1385888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4400" dirty="0">
                <a:solidFill>
                  <a:srgbClr val="FF0000"/>
                </a:solidFill>
              </a:rPr>
              <a:t>DUE Tehetségkutató</a:t>
            </a:r>
            <a:br>
              <a:rPr lang="hu-HU" sz="4400" dirty="0">
                <a:solidFill>
                  <a:srgbClr val="FF0000"/>
                </a:solidFill>
              </a:rPr>
            </a:br>
            <a:r>
              <a:rPr lang="hu-HU" sz="4400" dirty="0">
                <a:solidFill>
                  <a:srgbClr val="FF0000"/>
                </a:solidFill>
              </a:rPr>
              <a:t> Diákmédia Pályázat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757364"/>
            <a:ext cx="9601196" cy="4460556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Országos 3. helyezett </a:t>
            </a:r>
          </a:p>
          <a:p>
            <a:pPr marL="0" indent="0" algn="ctr">
              <a:buNone/>
            </a:pPr>
            <a:r>
              <a:rPr lang="hu-HU" sz="11200" b="1" dirty="0" err="1">
                <a:solidFill>
                  <a:schemeClr val="accent5">
                    <a:lumMod val="75000"/>
                  </a:schemeClr>
                </a:solidFill>
              </a:rPr>
              <a:t>Patik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 Laura 6.a, Szügyi Hajnalka 6.a, Szalma Boróka 6.a, Tóth Enikő 6.b, Komáromi Flóra </a:t>
            </a:r>
            <a:r>
              <a:rPr lang="hu-HU" sz="11200" b="1" dirty="0" err="1">
                <a:solidFill>
                  <a:schemeClr val="accent5">
                    <a:lumMod val="75000"/>
                  </a:schemeClr>
                </a:solidFill>
              </a:rPr>
              <a:t>Dorothea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 6.b, </a:t>
            </a:r>
            <a:r>
              <a:rPr lang="hu-HU" sz="11200" b="1" dirty="0" err="1">
                <a:solidFill>
                  <a:schemeClr val="accent5">
                    <a:lumMod val="75000"/>
                  </a:schemeClr>
                </a:solidFill>
              </a:rPr>
              <a:t>Böhler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1200" b="1" dirty="0" err="1">
                <a:solidFill>
                  <a:schemeClr val="accent5">
                    <a:lumMod val="75000"/>
                  </a:schemeClr>
                </a:solidFill>
              </a:rPr>
              <a:t>Szinta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 Amina 6.b, </a:t>
            </a:r>
            <a:r>
              <a:rPr lang="hu-HU" sz="11200" b="1" dirty="0" err="1">
                <a:solidFill>
                  <a:schemeClr val="accent5">
                    <a:lumMod val="75000"/>
                  </a:schemeClr>
                </a:solidFill>
              </a:rPr>
              <a:t>Lele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 Kristóf 6.c, Boldog Anna Zoé 5.b, Lakatos Melinda Tímea 5.b, Somlai Anna 5.b, Varga Zoé 5. b, Darabos  Regina 5.c, </a:t>
            </a:r>
            <a:r>
              <a:rPr lang="hu-HU" sz="11200" b="1" dirty="0" err="1">
                <a:solidFill>
                  <a:schemeClr val="accent5">
                    <a:lumMod val="75000"/>
                  </a:schemeClr>
                </a:solidFill>
              </a:rPr>
              <a:t>Tutrai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 Laura 5.c, Bodrogi Dorka 5.c, Pászti Violetta 5.c, Rózsa Enikő 5.e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</a:t>
            </a:r>
            <a:r>
              <a:rPr lang="hu-HU" sz="11200" dirty="0" err="1">
                <a:solidFill>
                  <a:schemeClr val="bg1"/>
                </a:solidFill>
              </a:rPr>
              <a:t>Gyuris</a:t>
            </a:r>
            <a:r>
              <a:rPr lang="hu-HU" sz="11200" dirty="0">
                <a:solidFill>
                  <a:schemeClr val="bg1"/>
                </a:solidFill>
              </a:rPr>
              <a:t> Annamária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29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Bolyai Matematika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Csapatverseny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6700" dirty="0">
                <a:solidFill>
                  <a:schemeClr val="bg1"/>
                </a:solidFill>
              </a:rPr>
              <a:t>Vármegyei 8. helyezett</a:t>
            </a:r>
          </a:p>
          <a:p>
            <a:pPr marL="0" indent="0" algn="ctr">
              <a:buNone/>
            </a:pP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Kiss </a:t>
            </a:r>
            <a:r>
              <a:rPr lang="it-IT" sz="6700" b="1" dirty="0" err="1">
                <a:solidFill>
                  <a:schemeClr val="accent5">
                    <a:lumMod val="75000"/>
                  </a:schemeClr>
                </a:solidFill>
              </a:rPr>
              <a:t>Zoé</a:t>
            </a: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 Dorina, </a:t>
            </a:r>
            <a:r>
              <a:rPr lang="it-IT" sz="6700" b="1" dirty="0" err="1">
                <a:solidFill>
                  <a:schemeClr val="accent5">
                    <a:lumMod val="75000"/>
                  </a:schemeClr>
                </a:solidFill>
              </a:rPr>
              <a:t>Puskás</a:t>
            </a: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 Dorina,</a:t>
            </a:r>
            <a:endParaRPr lang="hu-HU" sz="67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6700" b="1" dirty="0" err="1">
                <a:solidFill>
                  <a:schemeClr val="accent5">
                    <a:lumMod val="75000"/>
                  </a:schemeClr>
                </a:solidFill>
              </a:rPr>
              <a:t>Rédei</a:t>
            </a: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 Viola, </a:t>
            </a:r>
            <a:r>
              <a:rPr lang="it-IT" sz="6700" b="1" dirty="0" err="1">
                <a:solidFill>
                  <a:schemeClr val="accent5">
                    <a:lumMod val="75000"/>
                  </a:schemeClr>
                </a:solidFill>
              </a:rPr>
              <a:t>Verik</a:t>
            </a:r>
            <a:r>
              <a:rPr lang="it-IT" sz="6700" b="1" dirty="0">
                <a:solidFill>
                  <a:schemeClr val="accent5">
                    <a:lumMod val="75000"/>
                  </a:schemeClr>
                </a:solidFill>
              </a:rPr>
              <a:t> Emma 7.</a:t>
            </a:r>
            <a:r>
              <a:rPr lang="it-IT" sz="59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hu-HU" sz="5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6700" dirty="0">
                <a:solidFill>
                  <a:schemeClr val="bg1"/>
                </a:solidFill>
              </a:rPr>
              <a:t>Felkészítő tanár: </a:t>
            </a:r>
            <a:r>
              <a:rPr lang="hu-HU" sz="6700" dirty="0" err="1">
                <a:solidFill>
                  <a:schemeClr val="bg1"/>
                </a:solidFill>
              </a:rPr>
              <a:t>Törteli</a:t>
            </a:r>
            <a:r>
              <a:rPr lang="hu-HU" sz="6700" dirty="0">
                <a:solidFill>
                  <a:schemeClr val="bg1"/>
                </a:solidFill>
              </a:rPr>
              <a:t> Ervin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55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Zrínyi Ilona Országos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Matematika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000" dirty="0">
                <a:solidFill>
                  <a:schemeClr val="bg1"/>
                </a:solidFill>
              </a:rPr>
              <a:t>Vármegyei 9. helyezett</a:t>
            </a:r>
          </a:p>
          <a:p>
            <a:pPr marL="0" indent="0" algn="ctr">
              <a:buNone/>
            </a:pPr>
            <a:r>
              <a:rPr lang="it-IT" sz="5200" b="1" dirty="0" err="1">
                <a:solidFill>
                  <a:schemeClr val="accent5">
                    <a:lumMod val="75000"/>
                  </a:schemeClr>
                </a:solidFill>
              </a:rPr>
              <a:t>Molnár</a:t>
            </a:r>
            <a:r>
              <a:rPr lang="it-IT" sz="5200" b="1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it-IT" sz="5200" b="1" dirty="0" err="1">
                <a:solidFill>
                  <a:schemeClr val="accent5">
                    <a:lumMod val="75000"/>
                  </a:schemeClr>
                </a:solidFill>
              </a:rPr>
              <a:t>Héricz</a:t>
            </a:r>
            <a:r>
              <a:rPr lang="it-IT" sz="5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5200" b="1" dirty="0" err="1">
                <a:solidFill>
                  <a:schemeClr val="accent5">
                    <a:lumMod val="75000"/>
                  </a:schemeClr>
                </a:solidFill>
              </a:rPr>
              <a:t>Márton</a:t>
            </a:r>
            <a:r>
              <a:rPr lang="it-IT" sz="5200" b="1" dirty="0">
                <a:solidFill>
                  <a:schemeClr val="accent5">
                    <a:lumMod val="75000"/>
                  </a:schemeClr>
                </a:solidFill>
              </a:rPr>
              <a:t> 2.a</a:t>
            </a:r>
            <a:endParaRPr lang="hu-HU" sz="3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4100" dirty="0">
                <a:solidFill>
                  <a:schemeClr val="bg1"/>
                </a:solidFill>
              </a:rPr>
              <a:t>Felkészítő tanár: Molnár Edit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42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XXXIII. </a:t>
            </a:r>
            <a:r>
              <a:rPr lang="hu-HU" dirty="0" err="1">
                <a:solidFill>
                  <a:srgbClr val="FF0000"/>
                </a:solidFill>
              </a:rPr>
              <a:t>Kaán</a:t>
            </a:r>
            <a:r>
              <a:rPr lang="hu-HU" dirty="0">
                <a:solidFill>
                  <a:srgbClr val="FF0000"/>
                </a:solidFill>
              </a:rPr>
              <a:t> Károly Országos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Természet- és Környezetismereti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000" dirty="0">
                <a:solidFill>
                  <a:schemeClr val="bg1"/>
                </a:solidFill>
              </a:rPr>
              <a:t>Vármegyei 9. és</a:t>
            </a:r>
          </a:p>
          <a:p>
            <a:pPr marL="0" indent="0" algn="ctr">
              <a:buNone/>
            </a:pPr>
            <a:r>
              <a:rPr lang="hu-HU" sz="4000" dirty="0">
                <a:solidFill>
                  <a:schemeClr val="bg1"/>
                </a:solidFill>
              </a:rPr>
              <a:t>Városi 2. helyezett</a:t>
            </a:r>
          </a:p>
          <a:p>
            <a:pPr marL="0" indent="0" algn="ctr">
              <a:buNone/>
            </a:pPr>
            <a:r>
              <a:rPr lang="it-IT" sz="5700" b="1" dirty="0" err="1">
                <a:solidFill>
                  <a:schemeClr val="accent5">
                    <a:lumMod val="75000"/>
                  </a:schemeClr>
                </a:solidFill>
              </a:rPr>
              <a:t>Koczor</a:t>
            </a:r>
            <a:r>
              <a:rPr lang="it-IT" sz="5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5700" b="1" dirty="0" err="1">
                <a:solidFill>
                  <a:schemeClr val="accent5">
                    <a:lumMod val="75000"/>
                  </a:schemeClr>
                </a:solidFill>
              </a:rPr>
              <a:t>Katalin</a:t>
            </a:r>
            <a:r>
              <a:rPr lang="it-IT" sz="5700" b="1" dirty="0">
                <a:solidFill>
                  <a:schemeClr val="accent5">
                    <a:lumMod val="75000"/>
                  </a:schemeClr>
                </a:solidFill>
              </a:rPr>
              <a:t> 6.b</a:t>
            </a:r>
            <a:endParaRPr lang="hu-HU" sz="3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3600" dirty="0">
                <a:solidFill>
                  <a:schemeClr val="bg1"/>
                </a:solidFill>
              </a:rPr>
              <a:t>Felkészítő tanár: </a:t>
            </a:r>
            <a:r>
              <a:rPr lang="hu-HU" sz="3600" dirty="0" err="1">
                <a:solidFill>
                  <a:schemeClr val="bg1"/>
                </a:solidFill>
              </a:rPr>
              <a:t>Jankovichné</a:t>
            </a:r>
            <a:r>
              <a:rPr lang="hu-HU" sz="3600" dirty="0">
                <a:solidFill>
                  <a:schemeClr val="bg1"/>
                </a:solidFill>
              </a:rPr>
              <a:t> Virányi Marianna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11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Platán Megyei Matematikaverseny,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sz="2700" dirty="0">
                <a:solidFill>
                  <a:srgbClr val="FF0000"/>
                </a:solidFill>
              </a:rPr>
              <a:t>és</a:t>
            </a:r>
            <a:r>
              <a:rPr lang="hu-HU" dirty="0">
                <a:solidFill>
                  <a:srgbClr val="FF0000"/>
                </a:solidFill>
              </a:rPr>
              <a:t> Tankerületi Matematika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500" dirty="0">
                <a:solidFill>
                  <a:schemeClr val="bg1"/>
                </a:solidFill>
              </a:rPr>
              <a:t>Vármegyei 10.</a:t>
            </a:r>
          </a:p>
          <a:p>
            <a:pPr marL="0" indent="0" algn="ctr">
              <a:buNone/>
            </a:pPr>
            <a:r>
              <a:rPr lang="hu-HU" sz="4500" dirty="0">
                <a:solidFill>
                  <a:schemeClr val="bg1"/>
                </a:solidFill>
              </a:rPr>
              <a:t>Városi 5.  helyezett</a:t>
            </a:r>
          </a:p>
          <a:p>
            <a:pPr marL="0" indent="0" algn="ctr">
              <a:buNone/>
            </a:pPr>
            <a:r>
              <a:rPr lang="hu-HU" sz="5700" b="1" dirty="0">
                <a:solidFill>
                  <a:schemeClr val="accent5">
                    <a:lumMod val="75000"/>
                  </a:schemeClr>
                </a:solidFill>
              </a:rPr>
              <a:t>Dunai Hunor 4.c</a:t>
            </a:r>
            <a:endParaRPr lang="hu-HU" sz="3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4500" dirty="0">
                <a:solidFill>
                  <a:schemeClr val="bg1"/>
                </a:solidFill>
              </a:rPr>
              <a:t>Felkészítő tanár: Molnárné Horváth Henriett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385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XXXIII. </a:t>
            </a:r>
            <a:r>
              <a:rPr lang="hu-HU" dirty="0" err="1">
                <a:solidFill>
                  <a:srgbClr val="FF0000"/>
                </a:solidFill>
              </a:rPr>
              <a:t>Kaán</a:t>
            </a:r>
            <a:r>
              <a:rPr lang="hu-HU" dirty="0">
                <a:solidFill>
                  <a:srgbClr val="FF0000"/>
                </a:solidFill>
              </a:rPr>
              <a:t> Károly Országos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Természet- és Környezetismereti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000" dirty="0">
                <a:solidFill>
                  <a:schemeClr val="bg1"/>
                </a:solidFill>
              </a:rPr>
              <a:t>Vármegyei 11. és </a:t>
            </a:r>
          </a:p>
          <a:p>
            <a:pPr marL="0" indent="0" algn="ctr">
              <a:buNone/>
            </a:pPr>
            <a:r>
              <a:rPr lang="hu-HU" sz="4000" dirty="0">
                <a:solidFill>
                  <a:schemeClr val="bg1"/>
                </a:solidFill>
              </a:rPr>
              <a:t>Városi 1. helyezett</a:t>
            </a:r>
          </a:p>
          <a:p>
            <a:pPr marL="0" indent="0" algn="ctr">
              <a:buNone/>
            </a:pPr>
            <a:r>
              <a:rPr lang="hu-HU" sz="4200" b="1" dirty="0">
                <a:solidFill>
                  <a:schemeClr val="accent5">
                    <a:lumMod val="75000"/>
                  </a:schemeClr>
                </a:solidFill>
              </a:rPr>
              <a:t>Várkonyi Márton Dániel 5.e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3600" dirty="0">
                <a:solidFill>
                  <a:schemeClr val="bg1"/>
                </a:solidFill>
              </a:rPr>
              <a:t>Felkészítő tanár: </a:t>
            </a:r>
            <a:r>
              <a:rPr lang="hu-HU" sz="3600" dirty="0" err="1">
                <a:solidFill>
                  <a:schemeClr val="bg1"/>
                </a:solidFill>
              </a:rPr>
              <a:t>Jankovichné</a:t>
            </a:r>
            <a:r>
              <a:rPr lang="hu-HU" sz="3600" dirty="0">
                <a:solidFill>
                  <a:schemeClr val="bg1"/>
                </a:solidFill>
              </a:rPr>
              <a:t> Virányi Marianna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0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Agyban Nagy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Matematika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000" dirty="0">
                <a:solidFill>
                  <a:schemeClr val="bg1"/>
                </a:solidFill>
              </a:rPr>
              <a:t>Vármegyei 11. helyezett</a:t>
            </a:r>
          </a:p>
          <a:p>
            <a:pPr marL="0" indent="0" algn="ctr">
              <a:buNone/>
            </a:pPr>
            <a:r>
              <a:rPr lang="hu-HU" sz="4200" b="1" dirty="0" err="1">
                <a:solidFill>
                  <a:schemeClr val="accent5">
                    <a:lumMod val="75000"/>
                  </a:schemeClr>
                </a:solidFill>
              </a:rPr>
              <a:t>Jenovai</a:t>
            </a:r>
            <a:r>
              <a:rPr lang="hu-HU" sz="4200" b="1" dirty="0">
                <a:solidFill>
                  <a:schemeClr val="accent5">
                    <a:lumMod val="75000"/>
                  </a:schemeClr>
                </a:solidFill>
              </a:rPr>
              <a:t> Hanna, Szabó Hédi 5.b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3600" dirty="0">
                <a:solidFill>
                  <a:schemeClr val="bg1"/>
                </a:solidFill>
              </a:rPr>
              <a:t>Felkészítő tanár: Kovács Kata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17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XXXIII. </a:t>
            </a:r>
            <a:r>
              <a:rPr lang="hu-HU" dirty="0" err="1">
                <a:solidFill>
                  <a:srgbClr val="FF0000"/>
                </a:solidFill>
              </a:rPr>
              <a:t>Kaán</a:t>
            </a:r>
            <a:r>
              <a:rPr lang="hu-HU" dirty="0">
                <a:solidFill>
                  <a:srgbClr val="FF0000"/>
                </a:solidFill>
              </a:rPr>
              <a:t> Károly Országos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Természet- és Környezetismereti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000" dirty="0">
                <a:solidFill>
                  <a:schemeClr val="bg1"/>
                </a:solidFill>
              </a:rPr>
              <a:t>Vármegyei 13. </a:t>
            </a:r>
          </a:p>
          <a:p>
            <a:pPr marL="0" indent="0" algn="ctr">
              <a:buNone/>
            </a:pPr>
            <a:r>
              <a:rPr lang="hu-HU" sz="4200" b="1" dirty="0" err="1">
                <a:solidFill>
                  <a:schemeClr val="accent5">
                    <a:lumMod val="75000"/>
                  </a:schemeClr>
                </a:solidFill>
              </a:rPr>
              <a:t>Földesi</a:t>
            </a:r>
            <a:r>
              <a:rPr lang="hu-HU" sz="4200" b="1" dirty="0">
                <a:solidFill>
                  <a:schemeClr val="accent5">
                    <a:lumMod val="75000"/>
                  </a:schemeClr>
                </a:solidFill>
              </a:rPr>
              <a:t> Ábel Felicián 5.e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3600" dirty="0">
                <a:solidFill>
                  <a:schemeClr val="bg1"/>
                </a:solidFill>
              </a:rPr>
              <a:t>Felkészítő tanár: </a:t>
            </a:r>
            <a:r>
              <a:rPr lang="hu-HU" sz="3600" dirty="0" err="1">
                <a:solidFill>
                  <a:schemeClr val="bg1"/>
                </a:solidFill>
              </a:rPr>
              <a:t>Jankovichné</a:t>
            </a:r>
            <a:r>
              <a:rPr lang="hu-HU" sz="3600" dirty="0">
                <a:solidFill>
                  <a:schemeClr val="bg1"/>
                </a:solidFill>
              </a:rPr>
              <a:t> Virányi Marianna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31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XXXV. </a:t>
            </a:r>
            <a:r>
              <a:rPr lang="hu-HU" dirty="0" err="1">
                <a:solidFill>
                  <a:srgbClr val="FF0000"/>
                </a:solidFill>
              </a:rPr>
              <a:t>Öveges</a:t>
            </a:r>
            <a:r>
              <a:rPr lang="hu-HU" dirty="0">
                <a:solidFill>
                  <a:srgbClr val="FF0000"/>
                </a:solidFill>
              </a:rPr>
              <a:t> József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Kárpát-medencei Fizikaverseny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000" dirty="0">
                <a:solidFill>
                  <a:schemeClr val="bg1"/>
                </a:solidFill>
              </a:rPr>
              <a:t>Vármegyei 16. helyezett</a:t>
            </a:r>
          </a:p>
          <a:p>
            <a:pPr marL="0" indent="0" algn="ctr">
              <a:buNone/>
            </a:pPr>
            <a:r>
              <a:rPr lang="hu-HU" sz="4200" b="1" dirty="0">
                <a:solidFill>
                  <a:schemeClr val="accent5">
                    <a:lumMod val="75000"/>
                  </a:schemeClr>
                </a:solidFill>
              </a:rPr>
              <a:t>Udvardi Márk 8.e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3600" dirty="0">
                <a:solidFill>
                  <a:schemeClr val="bg1"/>
                </a:solidFill>
              </a:rPr>
              <a:t>Felkészítő tanár: Kovács Kata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60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Zrínyi Ilona Országos Matematika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4400" dirty="0">
                <a:solidFill>
                  <a:schemeClr val="bg1"/>
                </a:solidFill>
              </a:rPr>
              <a:t>Vármegyei </a:t>
            </a:r>
          </a:p>
          <a:p>
            <a:pPr marL="0" indent="0" algn="ctr">
              <a:buNone/>
            </a:pPr>
            <a:r>
              <a:rPr lang="hu-HU" sz="4400" dirty="0">
                <a:solidFill>
                  <a:schemeClr val="bg1"/>
                </a:solidFill>
              </a:rPr>
              <a:t>17. </a:t>
            </a:r>
            <a:r>
              <a:rPr lang="hu-HU" sz="4400" b="1" dirty="0">
                <a:solidFill>
                  <a:schemeClr val="accent5">
                    <a:lumMod val="75000"/>
                  </a:schemeClr>
                </a:solidFill>
              </a:rPr>
              <a:t>Nagy Martin   3.c</a:t>
            </a:r>
          </a:p>
          <a:p>
            <a:pPr marL="0" indent="0" algn="ctr">
              <a:buNone/>
            </a:pPr>
            <a:r>
              <a:rPr lang="hu-HU" sz="4400" dirty="0">
                <a:solidFill>
                  <a:schemeClr val="bg1"/>
                </a:solidFill>
              </a:rPr>
              <a:t>35</a:t>
            </a:r>
            <a:r>
              <a:rPr lang="hu-HU" sz="4400" b="1" dirty="0">
                <a:solidFill>
                  <a:schemeClr val="accent5">
                    <a:lumMod val="75000"/>
                  </a:schemeClr>
                </a:solidFill>
              </a:rPr>
              <a:t>. Nagy </a:t>
            </a:r>
            <a:r>
              <a:rPr lang="hu-HU" sz="4400" b="1" dirty="0" err="1">
                <a:solidFill>
                  <a:schemeClr val="accent5">
                    <a:lumMod val="75000"/>
                  </a:schemeClr>
                </a:solidFill>
              </a:rPr>
              <a:t>Zinka</a:t>
            </a:r>
            <a:r>
              <a:rPr lang="hu-HU" sz="4400" b="1" dirty="0">
                <a:solidFill>
                  <a:schemeClr val="accent5">
                    <a:lumMod val="75000"/>
                  </a:schemeClr>
                </a:solidFill>
              </a:rPr>
              <a:t> 8.c</a:t>
            </a:r>
          </a:p>
          <a:p>
            <a:pPr marL="0" indent="0" algn="ctr">
              <a:buNone/>
            </a:pPr>
            <a:r>
              <a:rPr lang="hu-HU" sz="4400" dirty="0">
                <a:solidFill>
                  <a:schemeClr val="bg1"/>
                </a:solidFill>
              </a:rPr>
              <a:t>86</a:t>
            </a:r>
            <a:r>
              <a:rPr lang="hu-HU" sz="4400" b="1" dirty="0">
                <a:solidFill>
                  <a:schemeClr val="accent5">
                    <a:lumMod val="75000"/>
                  </a:schemeClr>
                </a:solidFill>
              </a:rPr>
              <a:t>. Jójárt Péli Olivér 4.c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3600" dirty="0">
                <a:solidFill>
                  <a:schemeClr val="bg1"/>
                </a:solidFill>
              </a:rPr>
              <a:t>Felkészítő tanár: </a:t>
            </a:r>
            <a:r>
              <a:rPr lang="hu-HU" sz="3600" dirty="0" err="1">
                <a:solidFill>
                  <a:schemeClr val="bg1"/>
                </a:solidFill>
              </a:rPr>
              <a:t>Schadtné</a:t>
            </a:r>
            <a:r>
              <a:rPr lang="hu-HU" sz="3600" dirty="0">
                <a:solidFill>
                  <a:schemeClr val="bg1"/>
                </a:solidFill>
              </a:rPr>
              <a:t> Simon Andrea, </a:t>
            </a:r>
            <a:r>
              <a:rPr lang="hu-HU" sz="3600" dirty="0" err="1">
                <a:solidFill>
                  <a:schemeClr val="bg1"/>
                </a:solidFill>
              </a:rPr>
              <a:t>Törteli</a:t>
            </a:r>
            <a:r>
              <a:rPr lang="hu-HU" sz="3600" dirty="0">
                <a:solidFill>
                  <a:schemeClr val="bg1"/>
                </a:solidFill>
              </a:rPr>
              <a:t> Ervin, Molnárné Henriett 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31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Simonyi Zsigmond helyesírási verseny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vármegyei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23</a:t>
            </a:r>
            <a:r>
              <a:rPr lang="hu-HU" sz="11200" b="1" dirty="0">
                <a:solidFill>
                  <a:schemeClr val="bg1"/>
                </a:solidFill>
              </a:rPr>
              <a:t>.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 Pintér Botond 6.c </a:t>
            </a:r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32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.Nagy Menyhért 6.c</a:t>
            </a:r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67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. Somlai Anna 5.b</a:t>
            </a:r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159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hu-HU" sz="11200" b="1" dirty="0" err="1">
                <a:solidFill>
                  <a:schemeClr val="accent5">
                    <a:lumMod val="75000"/>
                  </a:schemeClr>
                </a:solidFill>
              </a:rPr>
              <a:t>Fedina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 Kam</a:t>
            </a:r>
            <a:r>
              <a:rPr lang="hu-HU" sz="9600" b="1" dirty="0">
                <a:solidFill>
                  <a:schemeClr val="accent5">
                    <a:lumMod val="75000"/>
                  </a:schemeClr>
                </a:solidFill>
              </a:rPr>
              <a:t>illa 7.c</a:t>
            </a:r>
          </a:p>
          <a:p>
            <a:pPr marL="0" indent="0" algn="ctr">
              <a:buNone/>
            </a:pPr>
            <a:r>
              <a:rPr lang="hu-HU" sz="6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u-HU" sz="5600" dirty="0"/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Felkészítő tanár: </a:t>
            </a:r>
            <a:r>
              <a:rPr lang="hu-HU" sz="9600" dirty="0" err="1">
                <a:solidFill>
                  <a:schemeClr val="bg1"/>
                </a:solidFill>
              </a:rPr>
              <a:t>Havasiné</a:t>
            </a:r>
            <a:r>
              <a:rPr lang="hu-HU" sz="9600" dirty="0">
                <a:solidFill>
                  <a:schemeClr val="bg1"/>
                </a:solidFill>
              </a:rPr>
              <a:t> </a:t>
            </a:r>
            <a:r>
              <a:rPr lang="hu-HU" sz="9600" dirty="0" err="1">
                <a:solidFill>
                  <a:schemeClr val="bg1"/>
                </a:solidFill>
              </a:rPr>
              <a:t>Hel</a:t>
            </a:r>
            <a:r>
              <a:rPr lang="hu-HU" sz="9600" dirty="0">
                <a:solidFill>
                  <a:schemeClr val="bg1"/>
                </a:solidFill>
              </a:rPr>
              <a:t> Edit, </a:t>
            </a:r>
            <a:r>
              <a:rPr lang="hu-HU" sz="9600" dirty="0" err="1">
                <a:solidFill>
                  <a:schemeClr val="bg1"/>
                </a:solidFill>
              </a:rPr>
              <a:t>Móró</a:t>
            </a:r>
            <a:r>
              <a:rPr lang="hu-HU" sz="9600" dirty="0">
                <a:solidFill>
                  <a:schemeClr val="bg1"/>
                </a:solidFill>
              </a:rPr>
              <a:t> Krisztina  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49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374573"/>
            <a:ext cx="9905998" cy="1722515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Országos Méh-Ész Logikai Verseny 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1-2. osztályos korcsoport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Országos 3. helyezés</a:t>
            </a:r>
          </a:p>
          <a:p>
            <a:pPr marL="0" indent="0" algn="ctr">
              <a:buNone/>
            </a:pPr>
            <a:r>
              <a:rPr lang="hu-HU" sz="12300" b="1" dirty="0">
                <a:solidFill>
                  <a:schemeClr val="accent5">
                    <a:lumMod val="75000"/>
                  </a:schemeClr>
                </a:solidFill>
              </a:rPr>
              <a:t>Asztalos-Fábián Kristóf, Kecskés Olivér, Juhász Zsolt, Horváth Levente 2.c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Felkészítő tanár: Kürtiné Mészáros Adrienn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02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Bolyai Matematika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Csapatverseny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257425"/>
            <a:ext cx="9601196" cy="418623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Vármegyei 19. helyezett</a:t>
            </a:r>
          </a:p>
          <a:p>
            <a:pPr marL="0" indent="0" algn="ctr">
              <a:buNone/>
            </a:pPr>
            <a:r>
              <a:rPr lang="hu-HU" sz="9600" b="1" dirty="0">
                <a:solidFill>
                  <a:schemeClr val="accent5">
                    <a:lumMod val="75000"/>
                  </a:schemeClr>
                </a:solidFill>
              </a:rPr>
              <a:t>Gémes Kristóf, Nagy Péter András, </a:t>
            </a:r>
          </a:p>
          <a:p>
            <a:pPr marL="0" indent="0" algn="ctr">
              <a:buNone/>
            </a:pPr>
            <a:r>
              <a:rPr lang="hu-HU" sz="9600" b="1" dirty="0">
                <a:solidFill>
                  <a:schemeClr val="accent5">
                    <a:lumMod val="75000"/>
                  </a:schemeClr>
                </a:solidFill>
              </a:rPr>
              <a:t>Patton Zalán, </a:t>
            </a:r>
            <a:r>
              <a:rPr lang="hu-HU" sz="9600" b="1" dirty="0" err="1">
                <a:solidFill>
                  <a:schemeClr val="accent5">
                    <a:lumMod val="75000"/>
                  </a:schemeClr>
                </a:solidFill>
              </a:rPr>
              <a:t>Valkusz</a:t>
            </a:r>
            <a:r>
              <a:rPr lang="hu-HU" sz="9600" b="1" dirty="0">
                <a:solidFill>
                  <a:schemeClr val="accent5">
                    <a:lumMod val="75000"/>
                  </a:schemeClr>
                </a:solidFill>
              </a:rPr>
              <a:t> György Bálint 8.e</a:t>
            </a:r>
          </a:p>
          <a:p>
            <a:pPr marL="0" lvl="0" indent="0" algn="ctr">
              <a:buNone/>
            </a:pPr>
            <a:r>
              <a:rPr lang="hu-HU" sz="9600" dirty="0">
                <a:solidFill>
                  <a:prstClr val="black"/>
                </a:solidFill>
              </a:rPr>
              <a:t>Vármegyei 60. helyezett</a:t>
            </a:r>
          </a:p>
          <a:p>
            <a:pPr marL="0" indent="0" algn="ctr">
              <a:buNone/>
            </a:pPr>
            <a:r>
              <a:rPr lang="hu-HU" sz="9600" b="1" dirty="0">
                <a:solidFill>
                  <a:schemeClr val="accent5">
                    <a:lumMod val="75000"/>
                  </a:schemeClr>
                </a:solidFill>
              </a:rPr>
              <a:t>Kasza Patrik, Kasza </a:t>
            </a:r>
            <a:r>
              <a:rPr lang="hu-HU" sz="9600" b="1" dirty="0" err="1">
                <a:solidFill>
                  <a:schemeClr val="accent5">
                    <a:lumMod val="75000"/>
                  </a:schemeClr>
                </a:solidFill>
              </a:rPr>
              <a:t>Penton</a:t>
            </a:r>
            <a:r>
              <a:rPr lang="hu-HU" sz="9600" b="1" dirty="0">
                <a:solidFill>
                  <a:schemeClr val="accent5">
                    <a:lumMod val="75000"/>
                  </a:schemeClr>
                </a:solidFill>
              </a:rPr>
              <a:t>, Sinkó Laura,</a:t>
            </a:r>
          </a:p>
          <a:p>
            <a:pPr marL="0" indent="0" algn="ctr">
              <a:buNone/>
            </a:pPr>
            <a:r>
              <a:rPr lang="hu-HU" sz="9600" b="1" dirty="0">
                <a:solidFill>
                  <a:schemeClr val="accent5">
                    <a:lumMod val="75000"/>
                  </a:schemeClr>
                </a:solidFill>
              </a:rPr>
              <a:t> Szabó Ábel Donát   4.b </a:t>
            </a:r>
          </a:p>
          <a:p>
            <a:pPr marL="0" indent="0" algn="ct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Felkészítő tanár: Vincze Hajnalka, </a:t>
            </a:r>
            <a:r>
              <a:rPr lang="hu-HU" sz="9600" dirty="0" err="1">
                <a:solidFill>
                  <a:schemeClr val="bg1"/>
                </a:solidFill>
              </a:rPr>
              <a:t>Heincz</a:t>
            </a:r>
            <a:r>
              <a:rPr lang="hu-HU" sz="9600" dirty="0">
                <a:solidFill>
                  <a:schemeClr val="bg1"/>
                </a:solidFill>
              </a:rPr>
              <a:t> Gabriella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04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Bolyai Matematika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Csapatverseny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800" dirty="0">
                <a:solidFill>
                  <a:schemeClr val="bg1"/>
                </a:solidFill>
              </a:rPr>
              <a:t>Vármegyei 26. </a:t>
            </a:r>
          </a:p>
          <a:p>
            <a:pPr marL="0" indent="0" algn="ctr">
              <a:buNone/>
            </a:pPr>
            <a:r>
              <a:rPr lang="hu-HU" sz="5100" b="1" dirty="0" err="1">
                <a:solidFill>
                  <a:schemeClr val="accent5">
                    <a:lumMod val="75000"/>
                  </a:schemeClr>
                </a:solidFill>
              </a:rPr>
              <a:t>Butty</a:t>
            </a: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 Dorottya, Kiss Attila, </a:t>
            </a:r>
          </a:p>
          <a:p>
            <a:pPr marL="0" indent="0" algn="ctr">
              <a:buNone/>
            </a:pPr>
            <a:r>
              <a:rPr lang="hu-HU" sz="5100" b="1" dirty="0" err="1">
                <a:solidFill>
                  <a:schemeClr val="accent5">
                    <a:lumMod val="75000"/>
                  </a:schemeClr>
                </a:solidFill>
              </a:rPr>
              <a:t>Szacsvai</a:t>
            </a:r>
            <a:r>
              <a:rPr lang="hu-HU" sz="5100" b="1" dirty="0">
                <a:solidFill>
                  <a:schemeClr val="accent5">
                    <a:lumMod val="75000"/>
                  </a:schemeClr>
                </a:solidFill>
              </a:rPr>
              <a:t> Árpád Tamás, Vass Roland  8.b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Felkészítő tanár: Ruszné Rácz Ildikó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05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Bolyai Matematika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Csapatverseny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100" dirty="0">
                <a:solidFill>
                  <a:schemeClr val="bg1"/>
                </a:solidFill>
              </a:rPr>
              <a:t>Vármegyei 31. </a:t>
            </a:r>
          </a:p>
          <a:p>
            <a:pPr marL="0" indent="0" algn="ctr">
              <a:buNone/>
            </a:pPr>
            <a:r>
              <a:rPr lang="hu-HU" sz="5800" b="1" dirty="0">
                <a:solidFill>
                  <a:schemeClr val="accent5">
                    <a:lumMod val="75000"/>
                  </a:schemeClr>
                </a:solidFill>
              </a:rPr>
              <a:t>Budai Patrik, Deák Blanka, Deák Janka,</a:t>
            </a:r>
          </a:p>
          <a:p>
            <a:pPr marL="0" indent="0" algn="ctr">
              <a:buNone/>
            </a:pPr>
            <a:r>
              <a:rPr lang="hu-HU" sz="5800" b="1" dirty="0">
                <a:solidFill>
                  <a:schemeClr val="accent5">
                    <a:lumMod val="75000"/>
                  </a:schemeClr>
                </a:solidFill>
              </a:rPr>
              <a:t> Karcsú-Goda Ábel   5.e 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Felkészítő tanár: Vincze Hajnalka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06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err="1">
                <a:solidFill>
                  <a:srgbClr val="FF0000"/>
                </a:solidFill>
              </a:rPr>
              <a:t>Magical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Nature</a:t>
            </a: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Angol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7600" dirty="0">
                <a:solidFill>
                  <a:schemeClr val="bg1"/>
                </a:solidFill>
              </a:rPr>
              <a:t>Városi 1. </a:t>
            </a:r>
          </a:p>
          <a:p>
            <a:pPr marL="0" indent="0" algn="ctr">
              <a:buNone/>
            </a:pPr>
            <a:r>
              <a:rPr lang="hu-HU" sz="7600" b="1" dirty="0">
                <a:solidFill>
                  <a:schemeClr val="accent5">
                    <a:lumMod val="75000"/>
                  </a:schemeClr>
                </a:solidFill>
              </a:rPr>
              <a:t>Csík Veronika 5.e, </a:t>
            </a:r>
            <a:r>
              <a:rPr lang="hu-HU" sz="7600" b="1" dirty="0" err="1">
                <a:solidFill>
                  <a:schemeClr val="accent5">
                    <a:lumMod val="75000"/>
                  </a:schemeClr>
                </a:solidFill>
              </a:rPr>
              <a:t>Hegyesi</a:t>
            </a:r>
            <a:r>
              <a:rPr lang="hu-HU" sz="7600" b="1" dirty="0">
                <a:solidFill>
                  <a:schemeClr val="accent5">
                    <a:lumMod val="75000"/>
                  </a:schemeClr>
                </a:solidFill>
              </a:rPr>
              <a:t> Hanga 5.e,</a:t>
            </a:r>
          </a:p>
          <a:p>
            <a:pPr marL="0" indent="0" algn="ctr">
              <a:buNone/>
            </a:pPr>
            <a:r>
              <a:rPr lang="hu-HU" sz="7600" b="1" dirty="0">
                <a:solidFill>
                  <a:schemeClr val="accent5">
                    <a:lumMod val="75000"/>
                  </a:schemeClr>
                </a:solidFill>
              </a:rPr>
              <a:t> Gyarmati Bálint 5.c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6000" dirty="0">
                <a:solidFill>
                  <a:schemeClr val="bg1"/>
                </a:solidFill>
              </a:rPr>
              <a:t>Felkészítő tanár: Tóthné Lukács Katalin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85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err="1">
                <a:solidFill>
                  <a:srgbClr val="FF0000"/>
                </a:solidFill>
              </a:rPr>
              <a:t>Magische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Natur</a:t>
            </a: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Német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7600" dirty="0">
                <a:solidFill>
                  <a:schemeClr val="bg1"/>
                </a:solidFill>
              </a:rPr>
              <a:t>Városi 1. </a:t>
            </a:r>
          </a:p>
          <a:p>
            <a:pPr marL="0" indent="0" algn="ctr">
              <a:buNone/>
            </a:pPr>
            <a:r>
              <a:rPr lang="hu-HU" sz="7600" b="1" dirty="0">
                <a:solidFill>
                  <a:schemeClr val="accent5">
                    <a:lumMod val="75000"/>
                  </a:schemeClr>
                </a:solidFill>
              </a:rPr>
              <a:t>Kádár- Németh Kata 6.b. Kiss Franciska 6.b.</a:t>
            </a:r>
          </a:p>
          <a:p>
            <a:pPr marL="0" indent="0" algn="ctr">
              <a:buNone/>
            </a:pPr>
            <a:r>
              <a:rPr lang="hu-HU" sz="7600" b="1" dirty="0">
                <a:solidFill>
                  <a:schemeClr val="accent5">
                    <a:lumMod val="75000"/>
                  </a:schemeClr>
                </a:solidFill>
              </a:rPr>
              <a:t>Lukács Lili 6. c.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6700" dirty="0">
                <a:solidFill>
                  <a:schemeClr val="bg1"/>
                </a:solidFill>
              </a:rPr>
              <a:t>Felkészítő tanár: </a:t>
            </a:r>
            <a:r>
              <a:rPr lang="hu-HU" sz="6700" dirty="0" err="1">
                <a:solidFill>
                  <a:schemeClr val="bg1"/>
                </a:solidFill>
              </a:rPr>
              <a:t>Móró</a:t>
            </a:r>
            <a:r>
              <a:rPr lang="hu-HU" sz="6700" dirty="0">
                <a:solidFill>
                  <a:schemeClr val="bg1"/>
                </a:solidFill>
              </a:rPr>
              <a:t> Krisztina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26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Szenvedélyünk a természet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Szövegértő, a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Fekete István Általános Iskola szervezésében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Városi 2. </a:t>
            </a:r>
          </a:p>
          <a:p>
            <a:pPr marL="0" indent="0" algn="ctr">
              <a:buNone/>
            </a:pPr>
            <a:r>
              <a:rPr lang="hu-HU" sz="12800" b="1" dirty="0" err="1">
                <a:solidFill>
                  <a:schemeClr val="accent5">
                    <a:lumMod val="75000"/>
                  </a:schemeClr>
                </a:solidFill>
              </a:rPr>
              <a:t>Gyurcsik</a:t>
            </a:r>
            <a:r>
              <a:rPr lang="hu-HU" sz="12800" b="1" dirty="0">
                <a:solidFill>
                  <a:schemeClr val="accent5">
                    <a:lumMod val="75000"/>
                  </a:schemeClr>
                </a:solidFill>
              </a:rPr>
              <a:t> Adrienn 5.a</a:t>
            </a:r>
          </a:p>
          <a:p>
            <a:pPr marL="0" indent="0" algn="ctr">
              <a:buNone/>
            </a:pPr>
            <a:endParaRPr lang="hu-HU" sz="1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Szabó Szabina Orsolya</a:t>
            </a: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9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Játékos Természettudományi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Tankerületi Vetélkedő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Városi 2.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chemeClr val="accent5">
                    <a:lumMod val="75000"/>
                  </a:schemeClr>
                </a:solidFill>
              </a:rPr>
              <a:t>Pintér Lili Sára 8.c, Kalocsa Janka 7.b,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chemeClr val="accent5">
                    <a:lumMod val="75000"/>
                  </a:schemeClr>
                </a:solidFill>
              </a:rPr>
              <a:t> Pintér Botond 6.c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Kovács Kata </a:t>
            </a:r>
          </a:p>
          <a:p>
            <a:pPr marL="0" indent="0" algn="r">
              <a:buNone/>
            </a:pPr>
            <a:r>
              <a:rPr lang="hu-HU" sz="11200" dirty="0" err="1">
                <a:solidFill>
                  <a:schemeClr val="bg1"/>
                </a:solidFill>
              </a:rPr>
              <a:t>Marosiné</a:t>
            </a:r>
            <a:r>
              <a:rPr lang="hu-HU" sz="11200" dirty="0">
                <a:solidFill>
                  <a:schemeClr val="bg1"/>
                </a:solidFill>
              </a:rPr>
              <a:t> </a:t>
            </a:r>
            <a:r>
              <a:rPr lang="hu-HU" sz="11200" dirty="0" err="1">
                <a:solidFill>
                  <a:schemeClr val="bg1"/>
                </a:solidFill>
              </a:rPr>
              <a:t>Köntés</a:t>
            </a:r>
            <a:r>
              <a:rPr lang="hu-HU" sz="11200" dirty="0">
                <a:solidFill>
                  <a:schemeClr val="bg1"/>
                </a:solidFill>
              </a:rPr>
              <a:t> Ibolya</a:t>
            </a:r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2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 err="1">
                <a:solidFill>
                  <a:srgbClr val="FF0000"/>
                </a:solidFill>
              </a:rPr>
              <a:t>Storytelling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festival</a:t>
            </a: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angol nyelvű mesemondó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Városi 2. 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chemeClr val="accent5">
                    <a:lumMod val="75000"/>
                  </a:schemeClr>
                </a:solidFill>
              </a:rPr>
              <a:t>Ágoston Sára 7.c</a:t>
            </a:r>
          </a:p>
          <a:p>
            <a:pPr marL="0" indent="0" algn="ctr">
              <a:buNone/>
            </a:pPr>
            <a:endParaRPr lang="hu-HU" sz="144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6400" dirty="0"/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Bodóné Csendes Lilla</a:t>
            </a:r>
          </a:p>
          <a:p>
            <a:pPr marL="0" indent="0" algn="r">
              <a:buNone/>
            </a:pPr>
            <a:endParaRPr lang="hu-HU" sz="9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Víz világnapja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tankerületi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Városi 2.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chemeClr val="accent5">
                    <a:lumMod val="75000"/>
                  </a:schemeClr>
                </a:solidFill>
              </a:rPr>
              <a:t>Nagy </a:t>
            </a:r>
            <a:r>
              <a:rPr lang="hu-HU" sz="12800" b="1" dirty="0" err="1">
                <a:solidFill>
                  <a:schemeClr val="accent5">
                    <a:lumMod val="75000"/>
                  </a:schemeClr>
                </a:solidFill>
              </a:rPr>
              <a:t>Zinka</a:t>
            </a:r>
            <a:r>
              <a:rPr lang="hu-HU" sz="12800" b="1" dirty="0">
                <a:solidFill>
                  <a:schemeClr val="accent5">
                    <a:lumMod val="75000"/>
                  </a:schemeClr>
                </a:solidFill>
              </a:rPr>
              <a:t> 8.c, Pintér Lili Sára 8.c,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2800" b="1" dirty="0" err="1">
                <a:solidFill>
                  <a:schemeClr val="accent5">
                    <a:lumMod val="75000"/>
                  </a:schemeClr>
                </a:solidFill>
              </a:rPr>
              <a:t>Rédei</a:t>
            </a:r>
            <a:r>
              <a:rPr lang="hu-HU" sz="12800" b="1" dirty="0">
                <a:solidFill>
                  <a:schemeClr val="accent5">
                    <a:lumMod val="75000"/>
                  </a:schemeClr>
                </a:solidFill>
              </a:rPr>
              <a:t> Viola 7.a</a:t>
            </a:r>
          </a:p>
          <a:p>
            <a:pPr marL="0" indent="0" algn="ctr">
              <a:buNone/>
            </a:pPr>
            <a:endParaRPr lang="hu-HU" sz="9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Felkészítő tanár: Nagyné Tóth Andrea</a:t>
            </a: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45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371475"/>
            <a:ext cx="9905998" cy="1725613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 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XVII. Országos Zongoraversenyen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és a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Milne angol nyelvű Városi Szavalóversenyen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A zsűri különdíjasa</a:t>
            </a:r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és Városi 2. helyezett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chemeClr val="accent5">
                    <a:lumMod val="75000"/>
                  </a:schemeClr>
                </a:solidFill>
              </a:rPr>
              <a:t>Bara Sebestyén 4.a</a:t>
            </a:r>
          </a:p>
          <a:p>
            <a:pPr marL="0" indent="0" algn="ctr">
              <a:buNone/>
            </a:pPr>
            <a:endParaRPr lang="hu-HU" sz="6400" dirty="0"/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</a:t>
            </a:r>
            <a:r>
              <a:rPr lang="hu-HU" sz="11200" dirty="0" err="1">
                <a:solidFill>
                  <a:schemeClr val="bg1"/>
                </a:solidFill>
              </a:rPr>
              <a:t>Gyuris</a:t>
            </a:r>
            <a:r>
              <a:rPr lang="hu-HU" sz="11200" dirty="0">
                <a:solidFill>
                  <a:schemeClr val="bg1"/>
                </a:solidFill>
              </a:rPr>
              <a:t> Annamária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Ének–zene tanára: </a:t>
            </a:r>
            <a:r>
              <a:rPr lang="hu-HU" sz="11200" dirty="0" err="1">
                <a:solidFill>
                  <a:schemeClr val="bg1"/>
                </a:solidFill>
              </a:rPr>
              <a:t>Berényiné</a:t>
            </a:r>
            <a:r>
              <a:rPr lang="hu-HU" sz="11200" dirty="0">
                <a:solidFill>
                  <a:schemeClr val="bg1"/>
                </a:solidFill>
              </a:rPr>
              <a:t> </a:t>
            </a:r>
            <a:r>
              <a:rPr lang="hu-HU" sz="11200" dirty="0" err="1">
                <a:solidFill>
                  <a:schemeClr val="bg1"/>
                </a:solidFill>
              </a:rPr>
              <a:t>Ale</a:t>
            </a:r>
            <a:r>
              <a:rPr lang="hu-HU" sz="11200" dirty="0">
                <a:solidFill>
                  <a:schemeClr val="bg1"/>
                </a:solidFill>
              </a:rPr>
              <a:t> Krisztina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endParaRPr lang="hu-HU" sz="9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1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1477" y="1"/>
            <a:ext cx="9905998" cy="2238098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sz="3100" dirty="0">
                <a:solidFill>
                  <a:srgbClr val="FF0000"/>
                </a:solidFill>
              </a:rPr>
              <a:t>TITOK Herman Ottó </a:t>
            </a:r>
            <a:br>
              <a:rPr lang="hu-HU" sz="3100" dirty="0">
                <a:solidFill>
                  <a:srgbClr val="FF0000"/>
                </a:solidFill>
              </a:rPr>
            </a:br>
            <a:r>
              <a:rPr lang="hu-HU" sz="3100" dirty="0">
                <a:solidFill>
                  <a:srgbClr val="FF0000"/>
                </a:solidFill>
              </a:rPr>
              <a:t>Országos természettudományos verseny </a:t>
            </a:r>
            <a:br>
              <a:rPr lang="hu-HU" sz="3100" dirty="0">
                <a:solidFill>
                  <a:srgbClr val="FF0000"/>
                </a:solidFill>
              </a:rPr>
            </a:br>
            <a:r>
              <a:rPr lang="hu-HU" sz="3100" dirty="0">
                <a:solidFill>
                  <a:srgbClr val="FF0000"/>
                </a:solidFill>
              </a:rPr>
              <a:t>és a </a:t>
            </a:r>
            <a:br>
              <a:rPr lang="hu-HU" sz="3100" dirty="0">
                <a:solidFill>
                  <a:srgbClr val="FF0000"/>
                </a:solidFill>
              </a:rPr>
            </a:br>
            <a:r>
              <a:rPr lang="hu-HU" sz="3100" dirty="0">
                <a:solidFill>
                  <a:srgbClr val="FF0000"/>
                </a:solidFill>
              </a:rPr>
              <a:t>Szenvedélyünk a természet városi szövegalkotó versenyen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15293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Országos 7. </a:t>
            </a:r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 Városi 1.  helyezett </a:t>
            </a:r>
          </a:p>
          <a:p>
            <a:pPr marL="0" indent="0" algn="ctr">
              <a:buNone/>
            </a:pP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Rózsa Enikő 5.e</a:t>
            </a:r>
          </a:p>
          <a:p>
            <a:pPr marL="0" indent="0" algn="ctr">
              <a:buNone/>
            </a:pPr>
            <a:endParaRPr lang="hu-HU" sz="16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</a:t>
            </a:r>
            <a:r>
              <a:rPr lang="hu-HU" sz="11200" dirty="0" err="1">
                <a:solidFill>
                  <a:schemeClr val="bg1"/>
                </a:solidFill>
              </a:rPr>
              <a:t>Jankovichné</a:t>
            </a:r>
            <a:r>
              <a:rPr lang="hu-HU" sz="11200" dirty="0">
                <a:solidFill>
                  <a:schemeClr val="bg1"/>
                </a:solidFill>
              </a:rPr>
              <a:t> Virányi Mariann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Szabó Szabina Orsolya</a:t>
            </a:r>
            <a:endParaRPr lang="hu-HU" sz="9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10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Kis kíváncsi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természettudományos verseny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Városi 3. 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chemeClr val="accent5">
                    <a:lumMod val="75000"/>
                  </a:schemeClr>
                </a:solidFill>
              </a:rPr>
              <a:t>Nagy </a:t>
            </a:r>
            <a:r>
              <a:rPr lang="hu-HU" sz="14400" b="1" dirty="0" err="1">
                <a:solidFill>
                  <a:schemeClr val="accent5">
                    <a:lumMod val="75000"/>
                  </a:schemeClr>
                </a:solidFill>
              </a:rPr>
              <a:t>Zinka</a:t>
            </a:r>
            <a:r>
              <a:rPr lang="hu-HU" sz="14400" b="1" dirty="0">
                <a:solidFill>
                  <a:schemeClr val="accent5">
                    <a:lumMod val="75000"/>
                  </a:schemeClr>
                </a:solidFill>
              </a:rPr>
              <a:t> 8.c</a:t>
            </a:r>
          </a:p>
          <a:p>
            <a:pPr marL="0" indent="0" algn="ctr">
              <a:buNone/>
            </a:pPr>
            <a:endParaRPr lang="hu-HU" sz="144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6400" dirty="0"/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Nagyné Tóth Andrea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endParaRPr lang="hu-HU" sz="9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Szótárverseny/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Angol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Városi 3. </a:t>
            </a:r>
          </a:p>
          <a:p>
            <a:pPr marL="0" indent="0" algn="ctr">
              <a:buNone/>
            </a:pPr>
            <a:r>
              <a:rPr lang="sv-SE" sz="14400" b="1" dirty="0">
                <a:solidFill>
                  <a:schemeClr val="accent5">
                    <a:lumMod val="75000"/>
                  </a:schemeClr>
                </a:solidFill>
              </a:rPr>
              <a:t>Somlai Anna 5</a:t>
            </a:r>
            <a:r>
              <a:rPr lang="hu-HU" sz="14400" b="1" dirty="0">
                <a:solidFill>
                  <a:schemeClr val="accent5">
                    <a:lumMod val="75000"/>
                  </a:schemeClr>
                </a:solidFill>
              </a:rPr>
              <a:t>.b </a:t>
            </a:r>
            <a:r>
              <a:rPr lang="sv-SE" sz="14400" b="1" dirty="0">
                <a:solidFill>
                  <a:schemeClr val="accent5">
                    <a:lumMod val="75000"/>
                  </a:schemeClr>
                </a:solidFill>
              </a:rPr>
              <a:t>, Hegyesi Hanga 5.e,</a:t>
            </a:r>
            <a:endParaRPr lang="hu-HU" sz="14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v-SE" sz="14400" b="1" dirty="0">
                <a:solidFill>
                  <a:schemeClr val="accent5">
                    <a:lumMod val="75000"/>
                  </a:schemeClr>
                </a:solidFill>
              </a:rPr>
              <a:t> Oláh Máté 5.e, Rédei Lőrinc 5.b</a:t>
            </a:r>
          </a:p>
          <a:p>
            <a:pPr marL="0" indent="0" algn="ctr">
              <a:buNone/>
            </a:pPr>
            <a:endParaRPr lang="sv-SE" sz="14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Tóthné Lukács Katalin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endParaRPr lang="hu-HU" sz="9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68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XXXIII. </a:t>
            </a:r>
            <a:r>
              <a:rPr lang="hu-HU" dirty="0" err="1">
                <a:solidFill>
                  <a:srgbClr val="FF0000"/>
                </a:solidFill>
              </a:rPr>
              <a:t>Kaán</a:t>
            </a:r>
            <a:r>
              <a:rPr lang="hu-HU" dirty="0">
                <a:solidFill>
                  <a:srgbClr val="FF0000"/>
                </a:solidFill>
              </a:rPr>
              <a:t> Károly Országos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Természet- és Környezetismereti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7600" dirty="0">
                <a:solidFill>
                  <a:schemeClr val="bg1"/>
                </a:solidFill>
              </a:rPr>
              <a:t>Városi 2. </a:t>
            </a:r>
          </a:p>
          <a:p>
            <a:pPr marL="0" indent="0" algn="ctr">
              <a:buNone/>
            </a:pPr>
            <a:r>
              <a:rPr lang="hu-HU" sz="7600" b="1" dirty="0">
                <a:solidFill>
                  <a:schemeClr val="accent5">
                    <a:lumMod val="75000"/>
                  </a:schemeClr>
                </a:solidFill>
              </a:rPr>
              <a:t>Boldog Anna Zoé 5.b</a:t>
            </a:r>
          </a:p>
          <a:p>
            <a:pPr marL="0" indent="0" algn="ctr">
              <a:buNone/>
            </a:pPr>
            <a:endParaRPr lang="hu-HU" sz="7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6700" dirty="0">
                <a:solidFill>
                  <a:schemeClr val="bg1"/>
                </a:solidFill>
              </a:rPr>
              <a:t>Felkészítő tanár: Nagyné Tóth Andrea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64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XXXIII. </a:t>
            </a:r>
            <a:r>
              <a:rPr lang="hu-HU" dirty="0" err="1">
                <a:solidFill>
                  <a:srgbClr val="FF0000"/>
                </a:solidFill>
              </a:rPr>
              <a:t>Kaán</a:t>
            </a:r>
            <a:r>
              <a:rPr lang="hu-HU" dirty="0">
                <a:solidFill>
                  <a:srgbClr val="FF0000"/>
                </a:solidFill>
              </a:rPr>
              <a:t> Károly Országos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Természet- és Környezetismereti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7600" dirty="0">
                <a:solidFill>
                  <a:schemeClr val="bg1"/>
                </a:solidFill>
              </a:rPr>
              <a:t>Városi 3. </a:t>
            </a:r>
          </a:p>
          <a:p>
            <a:pPr marL="0" indent="0" algn="ctr">
              <a:buNone/>
            </a:pPr>
            <a:r>
              <a:rPr lang="hu-HU" sz="7600" b="1" dirty="0">
                <a:solidFill>
                  <a:schemeClr val="accent5">
                    <a:lumMod val="75000"/>
                  </a:schemeClr>
                </a:solidFill>
              </a:rPr>
              <a:t>Lakatos Melinda  5.B</a:t>
            </a:r>
          </a:p>
          <a:p>
            <a:pPr marL="0" indent="0" algn="ctr">
              <a:buNone/>
            </a:pPr>
            <a:endParaRPr lang="hu-HU" sz="7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6700" dirty="0">
                <a:solidFill>
                  <a:schemeClr val="bg1"/>
                </a:solidFill>
              </a:rPr>
              <a:t>Felkészítő tanár: Nagyné Tóth Andrea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92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XXXIII. </a:t>
            </a:r>
            <a:r>
              <a:rPr lang="hu-HU" dirty="0" err="1">
                <a:solidFill>
                  <a:srgbClr val="FF0000"/>
                </a:solidFill>
              </a:rPr>
              <a:t>Kaán</a:t>
            </a:r>
            <a:r>
              <a:rPr lang="hu-HU" dirty="0">
                <a:solidFill>
                  <a:srgbClr val="FF0000"/>
                </a:solidFill>
              </a:rPr>
              <a:t> Károly Országos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Természet- és Környezetismereti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7600" dirty="0">
                <a:solidFill>
                  <a:schemeClr val="bg1"/>
                </a:solidFill>
              </a:rPr>
              <a:t>Városi 3. </a:t>
            </a:r>
          </a:p>
          <a:p>
            <a:pPr marL="0" indent="0" algn="ctr">
              <a:buNone/>
            </a:pPr>
            <a:r>
              <a:rPr lang="hu-HU" sz="7600" b="1" dirty="0" err="1">
                <a:solidFill>
                  <a:schemeClr val="accent5">
                    <a:lumMod val="75000"/>
                  </a:schemeClr>
                </a:solidFill>
              </a:rPr>
              <a:t>Matijevics</a:t>
            </a:r>
            <a:r>
              <a:rPr lang="hu-HU" sz="7600" b="1" dirty="0">
                <a:solidFill>
                  <a:schemeClr val="accent5">
                    <a:lumMod val="75000"/>
                  </a:schemeClr>
                </a:solidFill>
              </a:rPr>
              <a:t> Bence 6.A</a:t>
            </a:r>
          </a:p>
          <a:p>
            <a:pPr marL="0" indent="0" algn="ctr">
              <a:buNone/>
            </a:pPr>
            <a:endParaRPr lang="hu-HU" sz="7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6700" dirty="0">
                <a:solidFill>
                  <a:schemeClr val="bg1"/>
                </a:solidFill>
              </a:rPr>
              <a:t>Felkészítő tanár: Nagyné Tóth Andrea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48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Szenvedélyünk a természet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Szövegértő, a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Fekete István Általános Iskola szervezésében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300" dirty="0"/>
          </a:p>
          <a:p>
            <a:pPr marL="0" indent="0" algn="ctr">
              <a:buNone/>
            </a:pPr>
            <a:r>
              <a:rPr lang="hu-HU" sz="7000" dirty="0">
                <a:solidFill>
                  <a:schemeClr val="bg1"/>
                </a:solidFill>
              </a:rPr>
              <a:t>Városi 3. </a:t>
            </a:r>
          </a:p>
          <a:p>
            <a:pPr marL="0" indent="0" algn="ctr">
              <a:buNone/>
            </a:pPr>
            <a:r>
              <a:rPr lang="hu-HU" sz="9000" b="1" dirty="0">
                <a:solidFill>
                  <a:schemeClr val="accent5">
                    <a:lumMod val="75000"/>
                  </a:schemeClr>
                </a:solidFill>
              </a:rPr>
              <a:t>Várkonyi Márton Dániel 5.e</a:t>
            </a:r>
          </a:p>
          <a:p>
            <a:pPr marL="0" indent="0" algn="ctr">
              <a:buNone/>
            </a:pPr>
            <a:endParaRPr lang="hu-HU" sz="3400" dirty="0"/>
          </a:p>
          <a:p>
            <a:pPr marL="0" indent="0" algn="r">
              <a:buNone/>
            </a:pPr>
            <a:endParaRPr lang="hu-HU" sz="59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7000" dirty="0">
                <a:solidFill>
                  <a:schemeClr val="bg1"/>
                </a:solidFill>
              </a:rPr>
              <a:t>Felkészítő tanár: Szabó Szabina Orsolya</a:t>
            </a: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05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TIG Természettudományos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vetélkedő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Városi 3. 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chemeClr val="accent5">
                    <a:lumMod val="75000"/>
                  </a:schemeClr>
                </a:solidFill>
              </a:rPr>
              <a:t>Klement Noel 8.c, Nagy </a:t>
            </a:r>
            <a:r>
              <a:rPr lang="hu-HU" sz="14400" b="1" dirty="0" err="1">
                <a:solidFill>
                  <a:schemeClr val="accent5">
                    <a:lumMod val="75000"/>
                  </a:schemeClr>
                </a:solidFill>
              </a:rPr>
              <a:t>Zinka</a:t>
            </a:r>
            <a:r>
              <a:rPr lang="hu-HU" sz="14400" b="1" dirty="0">
                <a:solidFill>
                  <a:schemeClr val="accent5">
                    <a:lumMod val="75000"/>
                  </a:schemeClr>
                </a:solidFill>
              </a:rPr>
              <a:t> 8.c,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chemeClr val="accent5">
                    <a:lumMod val="75000"/>
                  </a:schemeClr>
                </a:solidFill>
              </a:rPr>
              <a:t> Pintér Lili 8.c</a:t>
            </a:r>
          </a:p>
          <a:p>
            <a:pPr marL="0" indent="0" algn="ctr">
              <a:buNone/>
            </a:pPr>
            <a:endParaRPr lang="hu-HU" sz="6400" dirty="0"/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Nagyné Tóth Andrea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endParaRPr lang="hu-HU" sz="9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39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err="1">
                <a:solidFill>
                  <a:srgbClr val="FF0000"/>
                </a:solidFill>
              </a:rPr>
              <a:t>Magische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Natur</a:t>
            </a: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Német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800" dirty="0">
                <a:solidFill>
                  <a:schemeClr val="bg1"/>
                </a:solidFill>
              </a:rPr>
              <a:t>Városi 4. </a:t>
            </a:r>
          </a:p>
          <a:p>
            <a:pPr marL="0" indent="0" algn="ctr">
              <a:buNone/>
            </a:pPr>
            <a:r>
              <a:rPr lang="hu-HU" sz="9800" b="1" dirty="0">
                <a:solidFill>
                  <a:schemeClr val="accent5">
                    <a:lumMod val="75000"/>
                  </a:schemeClr>
                </a:solidFill>
              </a:rPr>
              <a:t>Orosz Emese 6.B. Nagy Menyhért 6.C.</a:t>
            </a:r>
          </a:p>
          <a:p>
            <a:pPr marL="0" indent="0" algn="ctr">
              <a:buNone/>
            </a:pPr>
            <a:r>
              <a:rPr lang="hu-HU" sz="9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9800" b="1" dirty="0" err="1">
                <a:solidFill>
                  <a:schemeClr val="accent5">
                    <a:lumMod val="75000"/>
                  </a:schemeClr>
                </a:solidFill>
              </a:rPr>
              <a:t>Koczor</a:t>
            </a:r>
            <a:r>
              <a:rPr lang="hu-HU" sz="9800" b="1" dirty="0">
                <a:solidFill>
                  <a:schemeClr val="accent5">
                    <a:lumMod val="75000"/>
                  </a:schemeClr>
                </a:solidFill>
              </a:rPr>
              <a:t> Katalin 6.B.</a:t>
            </a:r>
          </a:p>
          <a:p>
            <a:pPr marL="0" indent="0" algn="ctr">
              <a:buNone/>
            </a:pPr>
            <a:endParaRPr lang="hu-HU" sz="5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8600" dirty="0">
                <a:solidFill>
                  <a:schemeClr val="bg1"/>
                </a:solidFill>
              </a:rPr>
              <a:t>Felkészítő tanár: </a:t>
            </a:r>
            <a:r>
              <a:rPr lang="hu-HU" sz="8600" dirty="0" err="1">
                <a:solidFill>
                  <a:schemeClr val="bg1"/>
                </a:solidFill>
              </a:rPr>
              <a:t>Móró</a:t>
            </a:r>
            <a:r>
              <a:rPr lang="hu-HU" sz="8600" dirty="0">
                <a:solidFill>
                  <a:schemeClr val="bg1"/>
                </a:solidFill>
              </a:rPr>
              <a:t> Krisztina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15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Krúdy napi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"Gasztronómia máshogyan"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Arany minősítés</a:t>
            </a:r>
            <a:r>
              <a:rPr lang="hu-HU" sz="9800" dirty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hu-HU" sz="11200" b="1" dirty="0" err="1">
                <a:solidFill>
                  <a:schemeClr val="accent5">
                    <a:lumMod val="75000"/>
                  </a:schemeClr>
                </a:solidFill>
              </a:rPr>
              <a:t>Szacsvai</a:t>
            </a:r>
            <a:r>
              <a:rPr lang="hu-HU" sz="11200" b="1" dirty="0">
                <a:solidFill>
                  <a:schemeClr val="accent5">
                    <a:lumMod val="75000"/>
                  </a:schemeClr>
                </a:solidFill>
              </a:rPr>
              <a:t> Árpád Tamás, Török Gábor, Nagy András Ruben, Lőrincz Gergely Ádám 8.b</a:t>
            </a:r>
          </a:p>
          <a:p>
            <a:pPr marL="0" indent="0" algn="ctr">
              <a:buNone/>
            </a:pPr>
            <a:endParaRPr lang="hu-HU" sz="1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Felkészítő tanár: Ruszné Rácz Ildikó</a:t>
            </a:r>
          </a:p>
          <a:p>
            <a:pPr marL="0" indent="0" algn="r">
              <a:buNone/>
            </a:pPr>
            <a:r>
              <a:rPr lang="hu-HU" sz="86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49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Sport versenyek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2B5D14F-4B50-4387-AB88-A2AA1385E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390" y="2097088"/>
            <a:ext cx="4996020" cy="4021796"/>
          </a:xfrm>
          <a:prstGeom prst="rect">
            <a:avLst/>
          </a:prstGeom>
          <a:ln w="44450" cmpd="sng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73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4900" dirty="0">
                <a:solidFill>
                  <a:srgbClr val="FF0000"/>
                </a:solidFill>
              </a:rPr>
              <a:t>Országos Honismereti 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Országos 15.</a:t>
            </a:r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Vármegyei 9.  helyezés</a:t>
            </a:r>
          </a:p>
          <a:p>
            <a:pPr marL="0" indent="0" algn="ctr">
              <a:buNone/>
            </a:pPr>
            <a:r>
              <a:rPr lang="hu-HU" sz="17600" b="1" dirty="0" err="1">
                <a:solidFill>
                  <a:schemeClr val="accent5">
                    <a:lumMod val="75000"/>
                  </a:schemeClr>
                </a:solidFill>
              </a:rPr>
              <a:t>Melár</a:t>
            </a: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 Tamás 5.C</a:t>
            </a:r>
          </a:p>
          <a:p>
            <a:pPr marL="0" indent="0" algn="ctr">
              <a:buNone/>
            </a:pPr>
            <a:endParaRPr lang="hu-HU" sz="6400" dirty="0"/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Felkészítő tanár: Bíró Magdolna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15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5998" cy="1357313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Atlétika Diákolimpia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43100"/>
            <a:ext cx="9601196" cy="4274820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Országos 7. – atlétika kislabdahajítás</a:t>
            </a:r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Vármegyei 1. – </a:t>
            </a:r>
            <a:r>
              <a:rPr lang="hu-HU" sz="11200" dirty="0">
                <a:solidFill>
                  <a:schemeClr val="bg1"/>
                </a:solidFill>
              </a:rPr>
              <a:t>atlétika kislabdahajítás</a:t>
            </a:r>
          </a:p>
          <a:p>
            <a:pPr marL="0" indent="0" algn="ctr">
              <a:buNone/>
            </a:pP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Kiss Attila 8.b</a:t>
            </a:r>
          </a:p>
          <a:p>
            <a:pPr marL="0" indent="0" algn="ctr">
              <a:buNone/>
            </a:pPr>
            <a:endParaRPr lang="hu-HU" sz="14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Felkészítő tanár: Sári  Gábor Zsigmond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86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60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5998" cy="1357313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Atlétika Diákolimpia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43100"/>
            <a:ext cx="9601196" cy="4274820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Országos 4. - atlétika távolugrás</a:t>
            </a:r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Vármegyei 1. - </a:t>
            </a:r>
            <a:r>
              <a:rPr lang="hu-HU" sz="9800" dirty="0">
                <a:solidFill>
                  <a:schemeClr val="bg1"/>
                </a:solidFill>
              </a:rPr>
              <a:t>atlétika 100 m futás</a:t>
            </a:r>
          </a:p>
          <a:p>
            <a:pPr marL="0" indent="0" algn="ctr">
              <a:buNone/>
            </a:pPr>
            <a:r>
              <a:rPr lang="hu-HU" sz="9800" dirty="0">
                <a:solidFill>
                  <a:schemeClr val="bg1"/>
                </a:solidFill>
              </a:rPr>
              <a:t>                     - atlétika távolugrás </a:t>
            </a:r>
          </a:p>
          <a:p>
            <a:pPr marL="0" indent="0" algn="ctr">
              <a:buNone/>
            </a:pP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Vass Roland 8.b</a:t>
            </a:r>
          </a:p>
          <a:p>
            <a:pPr marL="0" indent="0" algn="ctr">
              <a:buNone/>
            </a:pPr>
            <a:endParaRPr lang="hu-HU" sz="14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Felkészítő tanár: Sári  Gábor Zsigmond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86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92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5998" cy="1357313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Atlétika Diákolimpia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43100"/>
            <a:ext cx="9601196" cy="4274820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Országos 4. - atlétika távolugrás</a:t>
            </a:r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Vármegyei 1. - </a:t>
            </a:r>
            <a:r>
              <a:rPr lang="hu-HU" sz="9800" dirty="0">
                <a:solidFill>
                  <a:schemeClr val="bg1"/>
                </a:solidFill>
              </a:rPr>
              <a:t>atlétika 100 m futás</a:t>
            </a:r>
          </a:p>
          <a:p>
            <a:pPr marL="0" indent="0" algn="ctr">
              <a:buNone/>
            </a:pPr>
            <a:r>
              <a:rPr lang="hu-HU" sz="9800" dirty="0">
                <a:solidFill>
                  <a:schemeClr val="bg1"/>
                </a:solidFill>
              </a:rPr>
              <a:t>                     - atlétika távolugrás </a:t>
            </a:r>
          </a:p>
          <a:p>
            <a:pPr marL="0" indent="0" algn="ctr">
              <a:buNone/>
            </a:pP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Vass Roland 8.b</a:t>
            </a:r>
          </a:p>
          <a:p>
            <a:pPr marL="0" indent="0" algn="ctr">
              <a:buNone/>
            </a:pPr>
            <a:endParaRPr lang="hu-HU" sz="14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Felkészítő tanár: Sári  Gábor Zsigmond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86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68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5998" cy="1357313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ÚSZÁS Diákolimpia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 </a:t>
            </a:r>
            <a:r>
              <a:rPr lang="hu-HU" sz="2700" dirty="0">
                <a:solidFill>
                  <a:srgbClr val="FF0000"/>
                </a:solidFill>
              </a:rPr>
              <a:t>"A" kategória I. korcsoport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43100"/>
            <a:ext cx="9601196" cy="4274820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Országos 6. – 50m mellúszás</a:t>
            </a:r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Vármegyei 1. – </a:t>
            </a:r>
            <a:r>
              <a:rPr lang="hu-HU" sz="11200" dirty="0">
                <a:solidFill>
                  <a:schemeClr val="bg1"/>
                </a:solidFill>
              </a:rPr>
              <a:t>50m mellúszás</a:t>
            </a:r>
          </a:p>
          <a:p>
            <a:pPr marL="0" indent="0" algn="ctr">
              <a:buNone/>
            </a:pP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Olajos Ádám 3.b</a:t>
            </a:r>
          </a:p>
          <a:p>
            <a:pPr marL="0" indent="0" algn="ctr">
              <a:buNone/>
            </a:pPr>
            <a:endParaRPr lang="hu-HU" sz="14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Testnevelő tanár: Sajgó Erzsébet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86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1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5998" cy="1357313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ÚSZÁS Diákolimpia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43100"/>
            <a:ext cx="9601196" cy="4274820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endParaRPr lang="hu-HU" sz="1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Vármegyei 3. – </a:t>
            </a:r>
            <a:r>
              <a:rPr lang="hu-HU" sz="11200" dirty="0">
                <a:solidFill>
                  <a:schemeClr val="bg1"/>
                </a:solidFill>
              </a:rPr>
              <a:t>50m hátúszás</a:t>
            </a:r>
          </a:p>
          <a:p>
            <a:pPr marL="0" indent="0" algn="ctr">
              <a:buNone/>
            </a:pPr>
            <a:r>
              <a:rPr lang="pt-BR" sz="17600" b="1" dirty="0">
                <a:solidFill>
                  <a:schemeClr val="accent5">
                    <a:lumMod val="75000"/>
                  </a:schemeClr>
                </a:solidFill>
              </a:rPr>
              <a:t>Linzenbold Zalán János 4.a</a:t>
            </a:r>
          </a:p>
          <a:p>
            <a:pPr marL="0" indent="0" algn="ctr">
              <a:buNone/>
            </a:pPr>
            <a:endParaRPr lang="hu-HU" sz="14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Testnevelő tanár: Baloghné </a:t>
            </a:r>
            <a:r>
              <a:rPr lang="hu-HU" sz="12800" dirty="0" err="1">
                <a:solidFill>
                  <a:schemeClr val="bg1"/>
                </a:solidFill>
              </a:rPr>
              <a:t>Báló</a:t>
            </a:r>
            <a:r>
              <a:rPr lang="hu-HU" sz="12800" dirty="0">
                <a:solidFill>
                  <a:schemeClr val="bg1"/>
                </a:solidFill>
              </a:rPr>
              <a:t> Mónika</a:t>
            </a:r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86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41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5998" cy="1357313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Atlétika Diákolimpia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43100"/>
            <a:ext cx="9601196" cy="4274820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Vármegyei 3. – </a:t>
            </a:r>
            <a:r>
              <a:rPr lang="hu-HU" sz="11200" dirty="0">
                <a:solidFill>
                  <a:schemeClr val="bg1"/>
                </a:solidFill>
              </a:rPr>
              <a:t>atlétika kislabdahajítás</a:t>
            </a:r>
          </a:p>
          <a:p>
            <a:pPr marL="0" indent="0" algn="ctr">
              <a:buNone/>
            </a:pPr>
            <a:r>
              <a:rPr lang="hu-HU" sz="11200" dirty="0">
                <a:solidFill>
                  <a:schemeClr val="bg1"/>
                </a:solidFill>
              </a:rPr>
              <a:t>           - 100m síkfutás</a:t>
            </a:r>
          </a:p>
          <a:p>
            <a:pPr marL="0" indent="0" algn="ctr">
              <a:buNone/>
            </a:pP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Jankó Panna 7.c</a:t>
            </a:r>
          </a:p>
          <a:p>
            <a:pPr marL="0" indent="0" algn="ctr">
              <a:buNone/>
            </a:pPr>
            <a:endParaRPr lang="hu-HU" sz="14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Felkészítő tanár: Sári  Gábor Zsigmond</a:t>
            </a:r>
          </a:p>
          <a:p>
            <a:pPr marL="0" indent="0" algn="r">
              <a:buNone/>
            </a:pPr>
            <a:r>
              <a:rPr lang="hu-HU" sz="112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8600" dirty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86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Művészeti versenyek</a:t>
            </a:r>
          </a:p>
        </p:txBody>
      </p:sp>
      <p:pic>
        <p:nvPicPr>
          <p:cNvPr id="1026" name="Picture 2" descr="A művészet mint eszköz">
            <a:extLst>
              <a:ext uri="{FF2B5EF4-FFF2-40B4-BE49-F238E27FC236}">
                <a16:creationId xmlns:a16="http://schemas.microsoft.com/office/drawing/2014/main" id="{93A45206-2B25-430E-A0F9-B231F9A64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4" y="2097088"/>
            <a:ext cx="5743575" cy="373087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77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314325"/>
            <a:ext cx="9905998" cy="1614488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sz="3100" dirty="0">
                <a:solidFill>
                  <a:srgbClr val="FF0000"/>
                </a:solidFill>
              </a:rPr>
            </a:br>
            <a:br>
              <a:rPr lang="hu-HU" sz="31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Ének-zene Tagozatú Általános Iskolák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 "Éneklő Ifjúság" Hangversenye</a:t>
            </a:r>
            <a:br>
              <a:rPr lang="hu-HU" sz="3100" dirty="0">
                <a:solidFill>
                  <a:srgbClr val="FF0000"/>
                </a:solidFill>
              </a:rPr>
            </a:br>
            <a:br>
              <a:rPr lang="hu-HU" sz="3100" dirty="0">
                <a:solidFill>
                  <a:srgbClr val="FF0000"/>
                </a:solidFill>
              </a:rPr>
            </a:br>
            <a:br>
              <a:rPr lang="hu-HU" sz="3100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28813"/>
            <a:ext cx="9601196" cy="4289107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14400" dirty="0">
                <a:solidFill>
                  <a:schemeClr val="bg1"/>
                </a:solidFill>
              </a:rPr>
              <a:t>Vármegyei versenyen  </a:t>
            </a:r>
          </a:p>
          <a:p>
            <a:pPr marL="0" indent="0" algn="ctr">
              <a:buNone/>
            </a:pPr>
            <a:r>
              <a:rPr lang="hu-HU" sz="14400" dirty="0">
                <a:solidFill>
                  <a:schemeClr val="bg1"/>
                </a:solidFill>
              </a:rPr>
              <a:t>Ezüst minősítés</a:t>
            </a:r>
          </a:p>
          <a:p>
            <a:pPr marL="0" indent="0" algn="ctr">
              <a:buNone/>
            </a:pP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Rókus Gyermekkar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Felkészítő tanár: Tóth Klára</a:t>
            </a:r>
          </a:p>
          <a:p>
            <a:pPr marL="0" indent="0" algn="r">
              <a:buNone/>
            </a:pPr>
            <a:endParaRPr lang="hu-HU" sz="59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58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314325"/>
            <a:ext cx="9905998" cy="1614488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sz="3100" dirty="0">
                <a:solidFill>
                  <a:srgbClr val="FF0000"/>
                </a:solidFill>
              </a:rPr>
            </a:br>
            <a:br>
              <a:rPr lang="hu-HU" sz="31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Ének-zene Tagozatú Általános Iskolák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 "Éneklő Ifjúság" Hangversenye</a:t>
            </a:r>
            <a:br>
              <a:rPr lang="hu-HU" sz="3100" dirty="0">
                <a:solidFill>
                  <a:srgbClr val="FF0000"/>
                </a:solidFill>
              </a:rPr>
            </a:br>
            <a:br>
              <a:rPr lang="hu-HU" sz="3100" dirty="0">
                <a:solidFill>
                  <a:srgbClr val="FF0000"/>
                </a:solidFill>
              </a:rPr>
            </a:br>
            <a:br>
              <a:rPr lang="hu-HU" sz="3100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28813"/>
            <a:ext cx="9601196" cy="4289107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14400" dirty="0">
                <a:solidFill>
                  <a:schemeClr val="bg1"/>
                </a:solidFill>
              </a:rPr>
              <a:t>Vármegyei versenyen  </a:t>
            </a:r>
          </a:p>
          <a:p>
            <a:pPr marL="0" indent="0" algn="ctr">
              <a:buNone/>
            </a:pPr>
            <a:r>
              <a:rPr lang="hu-HU" sz="14400" dirty="0">
                <a:solidFill>
                  <a:schemeClr val="bg1"/>
                </a:solidFill>
              </a:rPr>
              <a:t>Ezüst minősítés</a:t>
            </a:r>
          </a:p>
          <a:p>
            <a:pPr marL="0" indent="0" algn="ctr">
              <a:buNone/>
            </a:pP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Rókusi Kicsinyek Kórusa</a:t>
            </a: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Felkészítő tanár: </a:t>
            </a:r>
            <a:r>
              <a:rPr lang="hu-HU" sz="12800" dirty="0" err="1">
                <a:solidFill>
                  <a:schemeClr val="bg1"/>
                </a:solidFill>
              </a:rPr>
              <a:t>Berényiné</a:t>
            </a:r>
            <a:r>
              <a:rPr lang="hu-HU" sz="12800" dirty="0">
                <a:solidFill>
                  <a:schemeClr val="bg1"/>
                </a:solidFill>
              </a:rPr>
              <a:t> </a:t>
            </a:r>
            <a:r>
              <a:rPr lang="hu-HU" sz="12800" dirty="0" err="1">
                <a:solidFill>
                  <a:schemeClr val="bg1"/>
                </a:solidFill>
              </a:rPr>
              <a:t>Ale</a:t>
            </a:r>
            <a:r>
              <a:rPr lang="hu-HU" sz="12800" dirty="0">
                <a:solidFill>
                  <a:schemeClr val="bg1"/>
                </a:solidFill>
              </a:rPr>
              <a:t> Krisztina</a:t>
            </a:r>
          </a:p>
          <a:p>
            <a:pPr marL="0" indent="0" algn="r">
              <a:buNone/>
            </a:pPr>
            <a:endParaRPr lang="hu-HU" sz="59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1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257176"/>
            <a:ext cx="9905998" cy="3057525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sz="2700" dirty="0">
                <a:solidFill>
                  <a:srgbClr val="FF0000"/>
                </a:solidFill>
              </a:rPr>
            </a:br>
            <a:r>
              <a:rPr lang="hu-HU" sz="2700" dirty="0">
                <a:solidFill>
                  <a:srgbClr val="FF0000"/>
                </a:solidFill>
              </a:rPr>
              <a:t>XII. Alma </a:t>
            </a:r>
            <a:r>
              <a:rPr lang="hu-HU" sz="2700" dirty="0" err="1">
                <a:solidFill>
                  <a:srgbClr val="FF0000"/>
                </a:solidFill>
              </a:rPr>
              <a:t>Cornea</a:t>
            </a:r>
            <a:r>
              <a:rPr lang="hu-HU" sz="2700" dirty="0">
                <a:solidFill>
                  <a:srgbClr val="FF0000"/>
                </a:solidFill>
              </a:rPr>
              <a:t> </a:t>
            </a:r>
            <a:r>
              <a:rPr lang="hu-HU" sz="2700" dirty="0" err="1">
                <a:solidFill>
                  <a:srgbClr val="FF0000"/>
                </a:solidFill>
              </a:rPr>
              <a:t>Jonescu</a:t>
            </a:r>
            <a:r>
              <a:rPr lang="hu-HU" sz="2700" dirty="0">
                <a:solidFill>
                  <a:srgbClr val="FF0000"/>
                </a:solidFill>
              </a:rPr>
              <a:t> </a:t>
            </a:r>
            <a:br>
              <a:rPr lang="hu-HU" sz="2700" dirty="0">
                <a:solidFill>
                  <a:srgbClr val="FF0000"/>
                </a:solidFill>
              </a:rPr>
            </a:br>
            <a:r>
              <a:rPr lang="hu-HU" sz="2700" dirty="0">
                <a:solidFill>
                  <a:srgbClr val="FF0000"/>
                </a:solidFill>
              </a:rPr>
              <a:t>Nemzetközi Fesztivál és Zongoraverseny,</a:t>
            </a:r>
            <a:br>
              <a:rPr lang="hu-HU" sz="2700" dirty="0">
                <a:solidFill>
                  <a:srgbClr val="FF0000"/>
                </a:solidFill>
              </a:rPr>
            </a:br>
            <a:br>
              <a:rPr lang="hu-HU" sz="2700" dirty="0">
                <a:solidFill>
                  <a:srgbClr val="FF0000"/>
                </a:solidFill>
              </a:rPr>
            </a:br>
            <a:r>
              <a:rPr lang="hu-HU" sz="2700" dirty="0">
                <a:solidFill>
                  <a:srgbClr val="FF0000"/>
                </a:solidFill>
              </a:rPr>
              <a:t>IX. </a:t>
            </a:r>
            <a:r>
              <a:rPr lang="hu-HU" sz="2700" dirty="0" err="1">
                <a:solidFill>
                  <a:srgbClr val="FF0000"/>
                </a:solidFill>
              </a:rPr>
              <a:t>Delley</a:t>
            </a:r>
            <a:r>
              <a:rPr lang="hu-HU" sz="2700" dirty="0">
                <a:solidFill>
                  <a:srgbClr val="FF0000"/>
                </a:solidFill>
              </a:rPr>
              <a:t> József </a:t>
            </a:r>
            <a:r>
              <a:rPr lang="hu-HU" sz="2700" dirty="0" err="1">
                <a:solidFill>
                  <a:srgbClr val="FF0000"/>
                </a:solidFill>
              </a:rPr>
              <a:t>Zongoraetüd</a:t>
            </a:r>
            <a:r>
              <a:rPr lang="hu-HU" sz="2700" dirty="0">
                <a:solidFill>
                  <a:srgbClr val="FF0000"/>
                </a:solidFill>
              </a:rPr>
              <a:t> verseny,</a:t>
            </a:r>
            <a:br>
              <a:rPr lang="hu-HU" sz="2700" dirty="0">
                <a:solidFill>
                  <a:srgbClr val="FF0000"/>
                </a:solidFill>
              </a:rPr>
            </a:br>
            <a:br>
              <a:rPr lang="hu-HU" sz="2700" dirty="0">
                <a:solidFill>
                  <a:srgbClr val="FF0000"/>
                </a:solidFill>
              </a:rPr>
            </a:br>
            <a:r>
              <a:rPr lang="hu-HU" sz="2700" dirty="0">
                <a:solidFill>
                  <a:srgbClr val="FF0000"/>
                </a:solidFill>
              </a:rPr>
              <a:t> XXXV. Csongrád-Csanád Vármegyei Kortárszenei Találkozó,</a:t>
            </a:r>
            <a:br>
              <a:rPr lang="hu-HU" sz="2700" dirty="0">
                <a:solidFill>
                  <a:srgbClr val="FF0000"/>
                </a:solidFill>
              </a:rPr>
            </a:br>
            <a:br>
              <a:rPr lang="hu-HU" sz="2700" dirty="0">
                <a:solidFill>
                  <a:srgbClr val="FF0000"/>
                </a:solidFill>
              </a:rPr>
            </a:br>
            <a:r>
              <a:rPr lang="hu-HU" sz="2700" dirty="0">
                <a:solidFill>
                  <a:srgbClr val="FF0000"/>
                </a:solidFill>
              </a:rPr>
              <a:t>Brillante Zongoraverseny</a:t>
            </a:r>
            <a:br>
              <a:rPr lang="hu-HU" sz="2700" dirty="0">
                <a:solidFill>
                  <a:srgbClr val="FF0000"/>
                </a:solidFill>
              </a:rPr>
            </a:br>
            <a:r>
              <a:rPr lang="hu-HU" sz="3100" dirty="0">
                <a:solidFill>
                  <a:srgbClr val="FF0000"/>
                </a:solidFill>
              </a:rPr>
              <a:t> </a:t>
            </a:r>
            <a:br>
              <a:rPr lang="hu-HU" sz="3100" dirty="0">
                <a:solidFill>
                  <a:srgbClr val="FF0000"/>
                </a:solidFill>
              </a:rPr>
            </a:br>
            <a:br>
              <a:rPr lang="hu-HU" sz="3100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3057524"/>
            <a:ext cx="9601196" cy="3671889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1. helyezett, </a:t>
            </a:r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kiemelt nívódíj, </a:t>
            </a:r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a zsűri különdíja, </a:t>
            </a:r>
          </a:p>
          <a:p>
            <a:pPr marL="0" indent="0" algn="ctr">
              <a:buNone/>
            </a:pPr>
            <a:r>
              <a:rPr lang="hu-HU" sz="9600" dirty="0">
                <a:solidFill>
                  <a:schemeClr val="bg1"/>
                </a:solidFill>
              </a:rPr>
              <a:t>és kiemelt arany  + MZTSZ </a:t>
            </a:r>
            <a:r>
              <a:rPr lang="hu-HU" sz="9600" dirty="0" err="1">
                <a:solidFill>
                  <a:schemeClr val="bg1"/>
                </a:solidFill>
              </a:rPr>
              <a:t>különdij</a:t>
            </a:r>
            <a:endParaRPr lang="hu-HU" sz="9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16000" b="1" dirty="0" err="1">
                <a:solidFill>
                  <a:schemeClr val="accent5">
                    <a:lumMod val="75000"/>
                  </a:schemeClr>
                </a:solidFill>
              </a:rPr>
              <a:t>Paragi</a:t>
            </a:r>
            <a:r>
              <a:rPr lang="hu-HU" sz="16000" b="1" dirty="0">
                <a:solidFill>
                  <a:schemeClr val="accent5">
                    <a:lumMod val="75000"/>
                  </a:schemeClr>
                </a:solidFill>
              </a:rPr>
              <a:t> Izabella 2.c</a:t>
            </a:r>
          </a:p>
          <a:p>
            <a:pPr marL="0" indent="0" algn="ctr">
              <a:buNone/>
            </a:pPr>
            <a:endParaRPr lang="hu-HU" sz="5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u-HU" sz="9600" dirty="0">
                <a:solidFill>
                  <a:schemeClr val="bg1"/>
                </a:solidFill>
              </a:rPr>
              <a:t>Iskolai ének-zene tanára: Kürtiné Mészáros Adrienn</a:t>
            </a:r>
          </a:p>
          <a:p>
            <a:pPr marL="0" indent="0" algn="r">
              <a:buNone/>
            </a:pPr>
            <a:endParaRPr lang="hu-HU" sz="59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6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Medve Matek Go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 Őszi Csapatverseny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800" dirty="0">
                <a:solidFill>
                  <a:schemeClr val="bg1"/>
                </a:solidFill>
              </a:rPr>
              <a:t>Országos 271. helyezett</a:t>
            </a:r>
          </a:p>
          <a:p>
            <a:pPr marL="0" indent="0" algn="ctr">
              <a:buNone/>
            </a:pP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Klement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Noel,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Pintér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Dominik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hu-HU" sz="6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Pintér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Lili   8.c</a:t>
            </a:r>
            <a:endParaRPr lang="hu-HU" sz="5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Felkészítő tanár: </a:t>
            </a:r>
            <a:r>
              <a:rPr lang="hu-HU" sz="5900" dirty="0" err="1">
                <a:solidFill>
                  <a:schemeClr val="bg1"/>
                </a:solidFill>
              </a:rPr>
              <a:t>Törteli</a:t>
            </a:r>
            <a:r>
              <a:rPr lang="hu-HU" sz="5900" dirty="0">
                <a:solidFill>
                  <a:schemeClr val="bg1"/>
                </a:solidFill>
              </a:rPr>
              <a:t> Ervin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8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SZTE Kossuth Zsuzsanna Technikum és Szakképző Iskola  divattervezői és grafikai pályázata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12800" dirty="0">
                <a:solidFill>
                  <a:schemeClr val="bg1"/>
                </a:solidFill>
              </a:rPr>
              <a:t>Vármegyei verseny különdíjasa</a:t>
            </a:r>
          </a:p>
          <a:p>
            <a:pPr marL="0" indent="0" algn="ctr">
              <a:buNone/>
            </a:pPr>
            <a:r>
              <a:rPr lang="hu-HU" sz="17600" b="1" dirty="0">
                <a:solidFill>
                  <a:schemeClr val="accent5">
                    <a:lumMod val="75000"/>
                  </a:schemeClr>
                </a:solidFill>
              </a:rPr>
              <a:t>Maczkó Balázs 8.a</a:t>
            </a:r>
          </a:p>
          <a:p>
            <a:pPr marL="0" indent="0" algn="ctr">
              <a:buNone/>
            </a:pPr>
            <a:endParaRPr lang="sv-SE" sz="11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12800" dirty="0">
                <a:solidFill>
                  <a:schemeClr val="bg1"/>
                </a:solidFill>
              </a:rPr>
              <a:t>Felkészítő tanár: Ruszné Rácz Ildikó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48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AFC13-946A-40C7-A9A5-7B3841FB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r>
              <a:rPr lang="hu-HU" dirty="0">
                <a:solidFill>
                  <a:srgbClr val="FF0000"/>
                </a:solidFill>
              </a:rPr>
              <a:t>Gratulálunk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Minden tanulónak és az őket segítő kollégáknak!</a:t>
            </a:r>
            <a:br>
              <a:rPr lang="hu-HU" dirty="0">
                <a:solidFill>
                  <a:srgbClr val="FF0000"/>
                </a:solidFill>
              </a:rPr>
            </a:b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397CF1-E0EA-42D1-8E4E-C6AB44E5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24690"/>
          </a:xfrm>
        </p:spPr>
        <p:txBody>
          <a:bodyPr>
            <a:normAutofit lnSpcReduction="1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Feltöltődést és jó időt kívánunk a nyárra!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3EFB4D2-5BC9-4A82-8D9F-057EF5264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30" y="2586920"/>
            <a:ext cx="6062908" cy="3031454"/>
          </a:xfrm>
          <a:prstGeom prst="rect">
            <a:avLst/>
          </a:prstGeom>
          <a:ln w="60325" cmpd="sng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00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Medve Matek Go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 Őszi Csapatverseny</a:t>
            </a:r>
            <a:br>
              <a:rPr lang="hu-HU" sz="4000" dirty="0">
                <a:solidFill>
                  <a:srgbClr val="FF0000"/>
                </a:solidFill>
              </a:rPr>
            </a:br>
            <a:br>
              <a:rPr lang="hu-HU" sz="4000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5800" dirty="0">
                <a:solidFill>
                  <a:schemeClr val="bg1"/>
                </a:solidFill>
              </a:rPr>
              <a:t>Országos 384. helyezett</a:t>
            </a:r>
          </a:p>
          <a:p>
            <a:pPr marL="0" indent="0" algn="ctr">
              <a:buNone/>
            </a:pP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Böhler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Szinta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Pintér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Léna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endParaRPr lang="hu-HU" sz="6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Orosz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6500" b="1" dirty="0" err="1">
                <a:solidFill>
                  <a:schemeClr val="accent5">
                    <a:lumMod val="75000"/>
                  </a:schemeClr>
                </a:solidFill>
              </a:rPr>
              <a:t>Emese</a:t>
            </a:r>
            <a:r>
              <a:rPr lang="it-IT" sz="6500" b="1" dirty="0">
                <a:solidFill>
                  <a:schemeClr val="accent5">
                    <a:lumMod val="75000"/>
                  </a:schemeClr>
                </a:solidFill>
              </a:rPr>
              <a:t>   6.b</a:t>
            </a:r>
            <a:endParaRPr lang="hu-HU" sz="5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5100" dirty="0"/>
          </a:p>
          <a:p>
            <a:pPr marL="0" indent="0" algn="r">
              <a:buNone/>
            </a:pPr>
            <a:r>
              <a:rPr lang="hu-HU" sz="5900" dirty="0">
                <a:solidFill>
                  <a:schemeClr val="bg1"/>
                </a:solidFill>
              </a:rPr>
              <a:t>Felkészítő tanár: </a:t>
            </a:r>
            <a:r>
              <a:rPr lang="hu-HU" sz="5900" dirty="0" err="1">
                <a:solidFill>
                  <a:schemeClr val="bg1"/>
                </a:solidFill>
              </a:rPr>
              <a:t>Törteli</a:t>
            </a:r>
            <a:r>
              <a:rPr lang="hu-HU" sz="5900" dirty="0">
                <a:solidFill>
                  <a:schemeClr val="bg1"/>
                </a:solidFill>
              </a:rPr>
              <a:t> Ervin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18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4400" dirty="0">
                <a:solidFill>
                  <a:srgbClr val="FF0000"/>
                </a:solidFill>
              </a:rPr>
              <a:t>Medve Matek Go</a:t>
            </a:r>
            <a:br>
              <a:rPr lang="hu-HU" sz="4400" dirty="0">
                <a:solidFill>
                  <a:srgbClr val="FF0000"/>
                </a:solidFill>
              </a:rPr>
            </a:br>
            <a:r>
              <a:rPr lang="hu-HU" sz="4400" dirty="0">
                <a:solidFill>
                  <a:srgbClr val="FF0000"/>
                </a:solidFill>
              </a:rPr>
              <a:t> Őszi Csapatverseny</a:t>
            </a: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rgbClr val="FF0000"/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  <a:ln w="57150"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</a:rPr>
              <a:t>Országos 819. helyezett</a:t>
            </a:r>
          </a:p>
          <a:p>
            <a:pPr marL="0" indent="0" algn="ctr">
              <a:buNone/>
            </a:pPr>
            <a:r>
              <a:rPr lang="sv-SE" sz="3900" b="1" dirty="0">
                <a:solidFill>
                  <a:schemeClr val="accent5">
                    <a:lumMod val="75000"/>
                  </a:schemeClr>
                </a:solidFill>
              </a:rPr>
              <a:t>Deák </a:t>
            </a:r>
            <a:r>
              <a:rPr lang="hu-HU" sz="3900" b="1" dirty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sv-SE" sz="3900" b="1" dirty="0">
                <a:solidFill>
                  <a:schemeClr val="accent5">
                    <a:lumMod val="75000"/>
                  </a:schemeClr>
                </a:solidFill>
              </a:rPr>
              <a:t>anka, Deák Blanka   5.e</a:t>
            </a:r>
            <a:endParaRPr lang="hu-HU" sz="39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4200" dirty="0"/>
          </a:p>
          <a:p>
            <a:pPr marL="0" indent="0" algn="r">
              <a:buNone/>
            </a:pPr>
            <a:r>
              <a:rPr lang="hu-HU" sz="3500" dirty="0">
                <a:solidFill>
                  <a:schemeClr val="bg1"/>
                </a:solidFill>
              </a:rPr>
              <a:t>Felkészítő tanár: Vincze Hajnalka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25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1000"/>
    </mc:Choice>
    <mc:Fallback xmlns="">
      <p:transition spd="slow" advTm="11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0</TotalTime>
  <Words>2913</Words>
  <Application>Microsoft Office PowerPoint</Application>
  <PresentationFormat>Szélesvásznú</PresentationFormat>
  <Paragraphs>553</Paragraphs>
  <Slides>71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71</vt:i4>
      </vt:variant>
    </vt:vector>
  </HeadingPairs>
  <TitlesOfParts>
    <vt:vector size="75" baseType="lpstr">
      <vt:lpstr>Arial</vt:lpstr>
      <vt:lpstr>Trebuchet MS</vt:lpstr>
      <vt:lpstr>Tw Cen MT</vt:lpstr>
      <vt:lpstr>Áramkör</vt:lpstr>
      <vt:lpstr>Tanulmányi és sport versenyek</vt:lpstr>
      <vt:lpstr>Tanulmányi versenyek</vt:lpstr>
      <vt:lpstr>   DUE Tehetségkutató  Diákmédia Pályázat     </vt:lpstr>
      <vt:lpstr>   Országos Méh-Ész Logikai Verseny  1-2. osztályos korcsoport     </vt:lpstr>
      <vt:lpstr>   TITOK Herman Ottó  Országos természettudományos verseny  és a  Szenvedélyünk a természet városi szövegalkotó versenyen    </vt:lpstr>
      <vt:lpstr>  Országos Honismereti verseny     </vt:lpstr>
      <vt:lpstr>     Medve Matek Go  Őszi Csapatverseny       </vt:lpstr>
      <vt:lpstr>     Medve Matek Go  Őszi Csapatverseny       </vt:lpstr>
      <vt:lpstr>     Medve Matek Go  Őszi Csapatverseny       </vt:lpstr>
      <vt:lpstr>   Regionális Természetismereti Vetélkedő     </vt:lpstr>
      <vt:lpstr>      Vármegyei matematikaverseny  és  Tankerületi Verses Mesemondó Verseny       </vt:lpstr>
      <vt:lpstr>   Területi  Versmondó verseny     </vt:lpstr>
      <vt:lpstr>     Szentesi, vármegyei  mesemondó verseny és  Városi mesemondó verseny       </vt:lpstr>
      <vt:lpstr>  Vármegyei angol nyelvű kulturális vetélkedő Bethlen Gábor Gimnázium    </vt:lpstr>
      <vt:lpstr>  Tudásbajnokság /  Angol nyelv     </vt:lpstr>
      <vt:lpstr>  Tudásbajnokság /  magyar nyelv     </vt:lpstr>
      <vt:lpstr>  Agyban Nagy matematika verseny      </vt:lpstr>
      <vt:lpstr>     "Mesét mondok" tankerületi,  a Csongrád vármegyei,  valamint a "Hetedhét országon túl..." járási mesemondó verseny       </vt:lpstr>
      <vt:lpstr>    Szécsi Szilveszter tehetségkutató  biológia versenyen és A  Bor Pál Fizikaversenyen     </vt:lpstr>
      <vt:lpstr>    Bor Pál Fizikaversenyen  és a Radnóti Angol Tehetséggondozó Versenyen       </vt:lpstr>
      <vt:lpstr>   Tudásbajnokság-  Magyar Irodalom és  Angol nyelv      </vt:lpstr>
      <vt:lpstr>    Agyban Nagy- Matematika verseny       </vt:lpstr>
      <vt:lpstr>     Föld napja tankerületi verseny       </vt:lpstr>
      <vt:lpstr>     Föld napja tankerületi verseny       </vt:lpstr>
      <vt:lpstr>     II. Darts Matek  Országos Csapatverseny        </vt:lpstr>
      <vt:lpstr>     XXXIII. Kaán Károly Országos  Természet- és Környezetismereti verseny       </vt:lpstr>
      <vt:lpstr>      XXXV. Öveges József  Kárpát-medencei Fizikaverseny         </vt:lpstr>
      <vt:lpstr>     II. Darts Matek  Országos Csapatverseny        </vt:lpstr>
      <vt:lpstr>    Agyban Nagy- Matematika verseny       </vt:lpstr>
      <vt:lpstr>     Bolyai Matematika  Csapatverseny       </vt:lpstr>
      <vt:lpstr>     Zrínyi Ilona Országos  Matematika Verseny       </vt:lpstr>
      <vt:lpstr>     XXXIII. Kaán Károly Országos  Természet- és Környezetismereti verseny       </vt:lpstr>
      <vt:lpstr>     Platán Megyei Matematikaverseny,  és Tankerületi Matematika Verseny       </vt:lpstr>
      <vt:lpstr>     XXXIII. Kaán Károly Országos  Természet- és Környezetismereti verseny       </vt:lpstr>
      <vt:lpstr>     Agyban Nagy Matematika verseny       </vt:lpstr>
      <vt:lpstr>     XXXIII. Kaán Károly Országos  Természet- és Környezetismereti verseny       </vt:lpstr>
      <vt:lpstr>     XXXV. Öveges József  Kárpát-medencei Fizikaverseny       </vt:lpstr>
      <vt:lpstr>     Zrínyi Ilona Országos Matematika Verseny        </vt:lpstr>
      <vt:lpstr>     Simonyi Zsigmond helyesírási verseny vármegyei        </vt:lpstr>
      <vt:lpstr>     Bolyai Matematika  Csapatverseny       </vt:lpstr>
      <vt:lpstr>     Bolyai Matematika  Csapatverseny       </vt:lpstr>
      <vt:lpstr>     Bolyai Matematika  Csapatverseny       </vt:lpstr>
      <vt:lpstr>     Magical Nature  Angol verseny       </vt:lpstr>
      <vt:lpstr>     Magische Natur  Német verseny       </vt:lpstr>
      <vt:lpstr>      Szenvedélyünk a természet  Szövegértő, a  Fekete István Általános Iskola szervezésében        </vt:lpstr>
      <vt:lpstr>        Játékos Természettudományi  Tankerületi Vetélkedő           </vt:lpstr>
      <vt:lpstr>       Storytelling festival  angol nyelvű mesemondó verseny           </vt:lpstr>
      <vt:lpstr>      Víz világnapja  tankerületi verseny         </vt:lpstr>
      <vt:lpstr>           XVII. Országos Zongoraversenyen és a  Milne angol nyelvű Városi Szavalóversenyen               </vt:lpstr>
      <vt:lpstr>        Kis kíváncsi  természettudományos verseny             </vt:lpstr>
      <vt:lpstr>            Szótárverseny/  Angol                </vt:lpstr>
      <vt:lpstr>      XXXIII. Kaán Károly Országos  Természet- és Környezetismereti verseny         </vt:lpstr>
      <vt:lpstr>      XXXIII. Kaán Károly Országos  Természet- és Környezetismereti verseny         </vt:lpstr>
      <vt:lpstr>      XXXIII. Kaán Károly Országos  Természet- és Környezetismereti verseny         </vt:lpstr>
      <vt:lpstr>      Szenvedélyünk a természet  Szövegértő, a  Fekete István Általános Iskola szervezésében        </vt:lpstr>
      <vt:lpstr>         TIG Természettudományos  vetélkedő              </vt:lpstr>
      <vt:lpstr>     Magische Natur  Német verseny       </vt:lpstr>
      <vt:lpstr>     Krúdy napi  "Gasztronómia máshogyan"        </vt:lpstr>
      <vt:lpstr>Sport versenyek</vt:lpstr>
      <vt:lpstr>       Atlétika Diákolimpia        </vt:lpstr>
      <vt:lpstr>       Atlétika Diákolimpia        </vt:lpstr>
      <vt:lpstr>       Atlétika Diákolimpia        </vt:lpstr>
      <vt:lpstr>       ÚSZÁS Diákolimpia  "A" kategória I. korcsoport        </vt:lpstr>
      <vt:lpstr>       ÚSZÁS Diákolimpia          </vt:lpstr>
      <vt:lpstr>       Atlétika Diákolimpia        </vt:lpstr>
      <vt:lpstr>Művészeti versenyek</vt:lpstr>
      <vt:lpstr>           Ének-zene Tagozatú Általános Iskolák  "Éneklő Ifjúság" Hangversenye             </vt:lpstr>
      <vt:lpstr>           Ének-zene Tagozatú Általános Iskolák  "Éneklő Ifjúság" Hangversenye             </vt:lpstr>
      <vt:lpstr>          XII. Alma Cornea Jonescu  Nemzetközi Fesztivál és Zongoraverseny,  IX. Delley József Zongoraetüd verseny,   XXXV. Csongrád-Csanád Vármegyei Kortárszenei Találkozó,  Brillante Zongoraverseny              </vt:lpstr>
      <vt:lpstr>   SZTE Kossuth Zsuzsanna Technikum és Szakképző Iskola  divattervezői és grafikai pályázata      </vt:lpstr>
      <vt:lpstr> Gratulálunk Minden tanulónak és az őket segítő kollégáknak!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Tanár</dc:creator>
  <cp:lastModifiedBy>Tanár</cp:lastModifiedBy>
  <cp:revision>66</cp:revision>
  <dcterms:created xsi:type="dcterms:W3CDTF">2025-05-13T13:10:28Z</dcterms:created>
  <dcterms:modified xsi:type="dcterms:W3CDTF">2025-06-26T09:54:02Z</dcterms:modified>
</cp:coreProperties>
</file>